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34"/>
  </p:notesMasterIdLst>
  <p:sldIdLst>
    <p:sldId id="256" r:id="rId2"/>
    <p:sldId id="293" r:id="rId3"/>
    <p:sldId id="294" r:id="rId4"/>
    <p:sldId id="262" r:id="rId5"/>
    <p:sldId id="261" r:id="rId6"/>
    <p:sldId id="263" r:id="rId7"/>
    <p:sldId id="264" r:id="rId8"/>
    <p:sldId id="265" r:id="rId9"/>
    <p:sldId id="267" r:id="rId10"/>
    <p:sldId id="268" r:id="rId11"/>
    <p:sldId id="269" r:id="rId12"/>
    <p:sldId id="271" r:id="rId13"/>
    <p:sldId id="274" r:id="rId14"/>
    <p:sldId id="273" r:id="rId15"/>
    <p:sldId id="275" r:id="rId16"/>
    <p:sldId id="278" r:id="rId17"/>
    <p:sldId id="258" r:id="rId18"/>
    <p:sldId id="279" r:id="rId19"/>
    <p:sldId id="282" r:id="rId20"/>
    <p:sldId id="280" r:id="rId21"/>
    <p:sldId id="281" r:id="rId22"/>
    <p:sldId id="283" r:id="rId23"/>
    <p:sldId id="284" r:id="rId24"/>
    <p:sldId id="285" r:id="rId25"/>
    <p:sldId id="286" r:id="rId26"/>
    <p:sldId id="288" r:id="rId27"/>
    <p:sldId id="287" r:id="rId28"/>
    <p:sldId id="289" r:id="rId29"/>
    <p:sldId id="290" r:id="rId30"/>
    <p:sldId id="292" r:id="rId31"/>
    <p:sldId id="291" r:id="rId32"/>
    <p:sldId id="29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6798"/>
  </p:normalViewPr>
  <p:slideViewPr>
    <p:cSldViewPr>
      <p:cViewPr>
        <p:scale>
          <a:sx n="109" d="100"/>
          <a:sy n="109" d="100"/>
        </p:scale>
        <p:origin x="1720" y="-8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98A09-0DAD-BE4E-8240-92EC4E152725}" type="datetimeFigureOut">
              <a:rPr lang="en-US" smtClean="0"/>
              <a:t>9/9/20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218011-1393-4F4F-9035-4F31EA90405A}" type="slidenum">
              <a:rPr lang="en-US" smtClean="0"/>
              <a:t>‹#›</a:t>
            </a:fld>
            <a:endParaRPr lang="en-US"/>
          </a:p>
        </p:txBody>
      </p:sp>
    </p:spTree>
    <p:extLst>
      <p:ext uri="{BB962C8B-B14F-4D97-AF65-F5344CB8AC3E}">
        <p14:creationId xmlns:p14="http://schemas.microsoft.com/office/powerpoint/2010/main" val="3222923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218011-1393-4F4F-9035-4F31EA90405A}" type="slidenum">
              <a:rPr lang="en-US" smtClean="0"/>
              <a:t>1</a:t>
            </a:fld>
            <a:endParaRPr lang="en-US"/>
          </a:p>
        </p:txBody>
      </p:sp>
    </p:spTree>
    <p:extLst>
      <p:ext uri="{BB962C8B-B14F-4D97-AF65-F5344CB8AC3E}">
        <p14:creationId xmlns:p14="http://schemas.microsoft.com/office/powerpoint/2010/main" val="36191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218011-1393-4F4F-9035-4F31EA90405A}" type="slidenum">
              <a:rPr lang="en-US" smtClean="0"/>
              <a:t>2</a:t>
            </a:fld>
            <a:endParaRPr lang="en-US"/>
          </a:p>
        </p:txBody>
      </p:sp>
    </p:spTree>
    <p:extLst>
      <p:ext uri="{BB962C8B-B14F-4D97-AF65-F5344CB8AC3E}">
        <p14:creationId xmlns:p14="http://schemas.microsoft.com/office/powerpoint/2010/main" val="4078583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0">
              <a:buNone/>
            </a:pPr>
            <a:r>
              <a:rPr lang="en-US" dirty="0"/>
              <a:t>EXAMPLES:</a:t>
            </a:r>
          </a:p>
          <a:p>
            <a:pPr lvl="0"/>
            <a:r>
              <a:rPr lang="en-US" dirty="0"/>
              <a:t>Recruit for intern, entry level and administrative positions including screening candidates, facilitating the interview process and directing the offer process including making compensation recommendations.  </a:t>
            </a:r>
          </a:p>
          <a:p>
            <a:pPr marL="171450" lvl="0" indent="-171450">
              <a:buFont typeface="Arial" panose="020B0604020202020204" pitchFamily="34" charset="0"/>
              <a:buChar char="•"/>
            </a:pPr>
            <a:r>
              <a:rPr lang="en-US" b="1" dirty="0">
                <a:solidFill>
                  <a:srgbClr val="FF0000"/>
                </a:solidFill>
              </a:rPr>
              <a:t>Result</a:t>
            </a:r>
            <a:r>
              <a:rPr lang="en-US" b="1" dirty="0"/>
              <a:t>:</a:t>
            </a:r>
            <a:r>
              <a:rPr lang="en-US" dirty="0"/>
              <a:t>  Completed recruiting process for more than 20 employees.</a:t>
            </a:r>
          </a:p>
          <a:p>
            <a:pPr marL="171450" lvl="0" indent="-171450">
              <a:buFont typeface="Arial" panose="020B0604020202020204" pitchFamily="34" charset="0"/>
              <a:buChar char="•"/>
            </a:pPr>
            <a:r>
              <a:rPr lang="en-US" dirty="0"/>
              <a:t>In first 3 months, identified and sold an additional service that increased company’s gross revenue by 1.3% or $360,000, which was a high-margin additional use of an existing service.</a:t>
            </a:r>
          </a:p>
          <a:p>
            <a:pPr lvl="0"/>
            <a:endParaRPr lang="en-US" dirty="0"/>
          </a:p>
          <a:p>
            <a:pPr lvl="0"/>
            <a:endParaRPr lang="en-US" dirty="0"/>
          </a:p>
          <a:p>
            <a:pPr marL="114300" indent="0">
              <a:buNone/>
            </a:pPr>
            <a:r>
              <a:rPr lang="en-US" dirty="0"/>
              <a:t>MORE EXAMPLES:</a:t>
            </a:r>
          </a:p>
          <a:p>
            <a:pPr lvl="0"/>
            <a:r>
              <a:rPr lang="en-US" dirty="0"/>
              <a:t>Directed and promoted wellness initiatives including voluntary team and individual challenges.  </a:t>
            </a:r>
          </a:p>
          <a:p>
            <a:pPr marL="171450" lvl="0" indent="-171450">
              <a:buFont typeface="Arial" panose="020B0604020202020204" pitchFamily="34" charset="0"/>
              <a:buChar char="•"/>
            </a:pPr>
            <a:r>
              <a:rPr lang="en-US" b="1" dirty="0">
                <a:solidFill>
                  <a:srgbClr val="FF0000"/>
                </a:solidFill>
              </a:rPr>
              <a:t>Result</a:t>
            </a:r>
            <a:r>
              <a:rPr lang="en-US" b="1" dirty="0"/>
              <a:t>:</a:t>
            </a:r>
            <a:r>
              <a:rPr lang="en-US" dirty="0"/>
              <a:t>  Achieved 30-35% participation.</a:t>
            </a:r>
          </a:p>
          <a:p>
            <a:pPr marL="171450" lvl="0" indent="-171450">
              <a:buFont typeface="Arial" panose="020B0604020202020204" pitchFamily="34" charset="0"/>
              <a:buChar char="•"/>
            </a:pPr>
            <a:r>
              <a:rPr lang="en-US" dirty="0"/>
              <a:t>Negotiated a worldwide five-year software renewal contract with company's largest global client resulting in a $2.5M sale and a long-term contractual commitment for database purchases.</a:t>
            </a:r>
          </a:p>
          <a:p>
            <a:pPr marL="171450" lvl="0" indent="-171450">
              <a:buFont typeface="Arial" panose="020B0604020202020204" pitchFamily="34" charset="0"/>
              <a:buChar char="•"/>
            </a:pPr>
            <a:r>
              <a:rPr lang="en-US" dirty="0"/>
              <a:t>Increased output, $26M in 2011 to $37.5M in 2013.  OTD, 82.3% to 92.66%. Past due, $1.72M to $160K.  </a:t>
            </a:r>
          </a:p>
          <a:p>
            <a:pPr lvl="0"/>
            <a:r>
              <a:rPr lang="en-US" dirty="0"/>
              <a:t>Reduced scrap costs by $800k.</a:t>
            </a:r>
          </a:p>
          <a:p>
            <a:pPr lvl="0"/>
            <a:endParaRPr lang="en-US" dirty="0"/>
          </a:p>
          <a:p>
            <a:pPr lvl="0"/>
            <a:endParaRPr lang="en-US" dirty="0"/>
          </a:p>
          <a:p>
            <a:pPr lvl="0"/>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A218011-1393-4F4F-9035-4F31EA90405A}" type="slidenum">
              <a:rPr lang="en-US" smtClean="0"/>
              <a:t>15</a:t>
            </a:fld>
            <a:endParaRPr lang="en-US"/>
          </a:p>
        </p:txBody>
      </p:sp>
    </p:spTree>
    <p:extLst>
      <p:ext uri="{BB962C8B-B14F-4D97-AF65-F5344CB8AC3E}">
        <p14:creationId xmlns:p14="http://schemas.microsoft.com/office/powerpoint/2010/main" val="3203131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257872"/>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5F1A817-80D6-E54C-8240-17D7EDD86EAF}" type="datetime1">
              <a:rPr lang="en-US" smtClean="0"/>
              <a:t>9/9/20</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19664" y="949258"/>
            <a:ext cx="8196395" cy="49530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F02F6AEE-F7AF-404A-A34A-23A0284C5260}" type="slidenum">
              <a:rPr lang="en-US" smtClean="0"/>
              <a:t>‹#›</a:t>
            </a:fld>
            <a:endParaRPr lang="en-US"/>
          </a:p>
        </p:txBody>
      </p:sp>
      <p:sp>
        <p:nvSpPr>
          <p:cNvPr id="11" name="Rectangle 10"/>
          <p:cNvSpPr/>
          <p:nvPr/>
        </p:nvSpPr>
        <p:spPr>
          <a:xfrm>
            <a:off x="615856" y="4559599"/>
            <a:ext cx="7620564" cy="634401"/>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2804" y="1066801"/>
            <a:ext cx="7593615" cy="415036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604704" y="1497833"/>
            <a:ext cx="7472495" cy="2948402"/>
          </a:xfrm>
        </p:spPr>
        <p:txBody>
          <a:bodyPr anchor="b" anchorCtr="0">
            <a:noAutofit/>
          </a:bodyPr>
          <a:lstStyle>
            <a:lvl1pPr>
              <a:defRPr sz="4000">
                <a:solidFill>
                  <a:schemeClr val="accent1">
                    <a:lumMod val="50000"/>
                  </a:schemeClr>
                </a:solidFill>
              </a:defRPr>
            </a:lvl1p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8B7FEC-3B41-F648-9FDC-B51E3666937F}" type="datetime1">
              <a:rPr lang="en-US" smtClean="0"/>
              <a:t>9/9/20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F6AEE-F7AF-404A-A34A-23A0284C526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C43DE6-C2E4-DA48-8980-70E546C5CE01}" type="datetime1">
              <a:rPr lang="en-US" smtClean="0"/>
              <a:t>9/9/20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F6AEE-F7AF-404A-A34A-23A0284C526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D29901-8B84-8046-B975-A5E8A7DAF54A}" type="datetime1">
              <a:rPr lang="en-US" smtClean="0"/>
              <a:t>9/9/20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F6AEE-F7AF-404A-A34A-23A0284C526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C5CDBBF-9B5C-F643-AA7A-F79C3A2E6516}" type="datetime1">
              <a:rPr lang="en-US" smtClean="0"/>
              <a:t>9/9/20</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F6AEE-F7AF-404A-A34A-23A0284C5260}"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4FC7C6-4A58-DC41-82AB-E5F790F231CB}" type="datetime1">
              <a:rPr lang="en-US" smtClean="0"/>
              <a:t>9/9/20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F6AEE-F7AF-404A-A34A-23A0284C526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19B225-2BEE-C646-95B4-0D8941C63C7D}" type="datetime1">
              <a:rPr lang="en-US" smtClean="0"/>
              <a:t>9/9/20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2F6AEE-F7AF-404A-A34A-23A0284C526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118D9C-3FA0-7040-834F-C0BFDD368BB8}" type="datetime1">
              <a:rPr lang="en-US" smtClean="0"/>
              <a:t>9/9/20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2F6AEE-F7AF-404A-A34A-23A0284C526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128B1B56-31D6-864D-A67E-0ECAD870F96A}" type="datetime1">
              <a:rPr lang="en-US" smtClean="0"/>
              <a:t>9/9/20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2F6AEE-F7AF-404A-A34A-23A0284C526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94C5AA-1151-044B-A313-A8707A9F6108}" type="datetime1">
              <a:rPr lang="en-US" smtClean="0"/>
              <a:t>9/9/20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F6AEE-F7AF-404A-A34A-23A0284C5260}"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ADB8589E-864E-BB4B-B910-49B5A6C031E0}" type="datetime1">
              <a:rPr lang="en-US" smtClean="0"/>
              <a:t>9/9/20</a:t>
            </a:fld>
            <a:endParaRPr lang="en-US"/>
          </a:p>
        </p:txBody>
      </p:sp>
      <p:sp>
        <p:nvSpPr>
          <p:cNvPr id="7" name="Slide Number Placeholder 6"/>
          <p:cNvSpPr>
            <a:spLocks noGrp="1"/>
          </p:cNvSpPr>
          <p:nvPr>
            <p:ph type="sldNum" sz="quarter" idx="12"/>
          </p:nvPr>
        </p:nvSpPr>
        <p:spPr/>
        <p:txBody>
          <a:bodyPr/>
          <a:lstStyle/>
          <a:p>
            <a:fld id="{F02F6AEE-F7AF-404A-A34A-23A0284C5260}"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235A10C7-46A5-7948-A150-B94894E7BA03}" type="datetime1">
              <a:rPr lang="en-US" smtClean="0"/>
              <a:t>9/9/20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F02F6AEE-F7AF-404A-A34A-23A0284C5260}"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hrdive.com/news/eye-tracking-study-shows-recruiters-look-at-resumes-for-7-seconds/541582/"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ghall@ColtecConsulting.com" TargetMode="External"/><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dirty="0"/>
              <a:t>Why Your Audience Needs to KNow</a:t>
            </a:r>
          </a:p>
        </p:txBody>
      </p:sp>
      <p:sp>
        <p:nvSpPr>
          <p:cNvPr id="2" name="Title 1"/>
          <p:cNvSpPr>
            <a:spLocks noGrp="1"/>
          </p:cNvSpPr>
          <p:nvPr>
            <p:ph type="ctrTitle"/>
          </p:nvPr>
        </p:nvSpPr>
        <p:spPr>
          <a:xfrm>
            <a:off x="802008" y="1828799"/>
            <a:ext cx="6665592" cy="1855519"/>
          </a:xfrm>
        </p:spPr>
        <p:txBody>
          <a:bodyPr/>
          <a:lstStyle/>
          <a:p>
            <a:r>
              <a:rPr lang="en-US" dirty="0"/>
              <a:t>Does Your Resume TELL YOUR VALUE STORY? </a:t>
            </a:r>
          </a:p>
        </p:txBody>
      </p:sp>
      <p:pic>
        <p:nvPicPr>
          <p:cNvPr id="5" name="Picture 4" descr="A close up of a logo&#10;&#10;Description automatically generated">
            <a:extLst>
              <a:ext uri="{FF2B5EF4-FFF2-40B4-BE49-F238E27FC236}">
                <a16:creationId xmlns:a16="http://schemas.microsoft.com/office/drawing/2014/main" id="{D9E250B7-E28F-B740-995B-CCF441EEF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05" y="6069281"/>
            <a:ext cx="2024063" cy="647700"/>
          </a:xfrm>
          <a:prstGeom prst="rect">
            <a:avLst/>
          </a:prstGeom>
        </p:spPr>
      </p:pic>
    </p:spTree>
    <p:extLst>
      <p:ext uri="{BB962C8B-B14F-4D97-AF65-F5344CB8AC3E}">
        <p14:creationId xmlns:p14="http://schemas.microsoft.com/office/powerpoint/2010/main" val="57230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2.5  Sell yourself above the fold</a:t>
            </a:r>
          </a:p>
        </p:txBody>
      </p:sp>
      <p:sp>
        <p:nvSpPr>
          <p:cNvPr id="3" name="Content Placeholder 2"/>
          <p:cNvSpPr>
            <a:spLocks noGrp="1"/>
          </p:cNvSpPr>
          <p:nvPr>
            <p:ph idx="1"/>
          </p:nvPr>
        </p:nvSpPr>
        <p:spPr/>
        <p:txBody>
          <a:bodyPr>
            <a:normAutofit lnSpcReduction="10000"/>
          </a:bodyPr>
          <a:lstStyle/>
          <a:p>
            <a:pPr marL="114300" indent="0">
              <a:buNone/>
            </a:pPr>
            <a:r>
              <a:rPr lang="en-US" dirty="0"/>
              <a:t>BRAIN SCIENCE:</a:t>
            </a:r>
          </a:p>
          <a:p>
            <a:pPr marL="114300" indent="0">
              <a:buNone/>
            </a:pPr>
            <a:r>
              <a:rPr lang="en-US" dirty="0"/>
              <a:t>In its 2018 Eye-Tracking Study, </a:t>
            </a:r>
            <a:r>
              <a:rPr lang="en-US" b="1" dirty="0"/>
              <a:t>Ladders Inc. </a:t>
            </a:r>
            <a:r>
              <a:rPr lang="en-US" dirty="0"/>
              <a:t>says that the time recruiters spend on the initial screen of a resume is up from an average of only </a:t>
            </a:r>
            <a:r>
              <a:rPr lang="en-US" b="1" dirty="0">
                <a:solidFill>
                  <a:srgbClr val="FF0000"/>
                </a:solidFill>
              </a:rPr>
              <a:t>Six Seconds</a:t>
            </a:r>
            <a:r>
              <a:rPr lang="en-US" dirty="0"/>
              <a:t> in 2012, but only by about a second. </a:t>
            </a:r>
          </a:p>
          <a:p>
            <a:pPr marL="114300" indent="0">
              <a:buNone/>
            </a:pPr>
            <a:endParaRPr lang="en-US" dirty="0"/>
          </a:p>
          <a:p>
            <a:pPr marL="114300" indent="0">
              <a:buNone/>
            </a:pPr>
            <a:r>
              <a:rPr lang="en-US" dirty="0">
                <a:sym typeface="Wingdings" pitchFamily="2" charset="2"/>
              </a:rPr>
              <a:t> </a:t>
            </a:r>
            <a:r>
              <a:rPr lang="en-US" dirty="0"/>
              <a:t>Today’s Recruiters </a:t>
            </a:r>
            <a:r>
              <a:rPr lang="en-US" b="1" dirty="0"/>
              <a:t>skim resumes </a:t>
            </a:r>
            <a:r>
              <a:rPr lang="en-US" dirty="0"/>
              <a:t>for an average of </a:t>
            </a:r>
            <a:r>
              <a:rPr lang="en-US" b="1" dirty="0">
                <a:solidFill>
                  <a:srgbClr val="FF0000"/>
                </a:solidFill>
              </a:rPr>
              <a:t>7.4 seconds</a:t>
            </a:r>
            <a:r>
              <a:rPr lang="en-US" dirty="0"/>
              <a:t>.</a:t>
            </a:r>
          </a:p>
          <a:p>
            <a:pPr marL="114300" indent="0">
              <a:buNone/>
            </a:pPr>
            <a:endParaRPr lang="en-US" b="1" dirty="0">
              <a:solidFill>
                <a:schemeClr val="accent2"/>
              </a:solidFill>
            </a:endParaRPr>
          </a:p>
          <a:p>
            <a:pPr marL="114300" indent="0">
              <a:buNone/>
            </a:pPr>
            <a:r>
              <a:rPr lang="en-US" b="1" dirty="0">
                <a:solidFill>
                  <a:srgbClr val="00B0F0"/>
                </a:solidFill>
              </a:rPr>
              <a:t>LINK:</a:t>
            </a:r>
          </a:p>
          <a:p>
            <a:pPr marL="114300" indent="0">
              <a:buNone/>
            </a:pPr>
            <a:r>
              <a:rPr lang="en-US" sz="1400" dirty="0">
                <a:solidFill>
                  <a:srgbClr val="00B0F0"/>
                </a:solidFill>
                <a:hlinkClick r:id="rId2">
                  <a:extLst>
                    <a:ext uri="{A12FA001-AC4F-418D-AE19-62706E023703}">
                      <ahyp:hlinkClr xmlns:ahyp="http://schemas.microsoft.com/office/drawing/2018/hyperlinkcolor" val="tx"/>
                    </a:ext>
                  </a:extLst>
                </a:hlinkClick>
              </a:rPr>
              <a:t>https://www.hrdive.com/news/eye-tracking-study-shows-recruiters-look-at-resumes-for-7-seconds/541582/</a:t>
            </a:r>
            <a:endParaRPr lang="en-US" sz="1400" b="1" dirty="0">
              <a:solidFill>
                <a:srgbClr val="00B0F0"/>
              </a:solidFill>
            </a:endParaRPr>
          </a:p>
        </p:txBody>
      </p:sp>
      <p:sp>
        <p:nvSpPr>
          <p:cNvPr id="4" name="Slide Number Placeholder 3">
            <a:extLst>
              <a:ext uri="{FF2B5EF4-FFF2-40B4-BE49-F238E27FC236}">
                <a16:creationId xmlns:a16="http://schemas.microsoft.com/office/drawing/2014/main" id="{B6B1E4C3-CDAD-2D44-BE22-4F8288AE2502}"/>
              </a:ext>
            </a:extLst>
          </p:cNvPr>
          <p:cNvSpPr>
            <a:spLocks noGrp="1"/>
          </p:cNvSpPr>
          <p:nvPr>
            <p:ph type="sldNum" sz="quarter" idx="12"/>
          </p:nvPr>
        </p:nvSpPr>
        <p:spPr/>
        <p:txBody>
          <a:bodyPr/>
          <a:lstStyle/>
          <a:p>
            <a:fld id="{F02F6AEE-F7AF-404A-A34A-23A0284C5260}" type="slidenum">
              <a:rPr lang="en-US" smtClean="0"/>
              <a:t>10</a:t>
            </a:fld>
            <a:endParaRPr lang="en-US"/>
          </a:p>
        </p:txBody>
      </p:sp>
    </p:spTree>
    <p:extLst>
      <p:ext uri="{BB962C8B-B14F-4D97-AF65-F5344CB8AC3E}">
        <p14:creationId xmlns:p14="http://schemas.microsoft.com/office/powerpoint/2010/main" val="896972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2.6  Sell yourself above the fold</a:t>
            </a:r>
          </a:p>
        </p:txBody>
      </p:sp>
      <p:sp>
        <p:nvSpPr>
          <p:cNvPr id="3" name="Content Placeholder 2"/>
          <p:cNvSpPr>
            <a:spLocks noGrp="1"/>
          </p:cNvSpPr>
          <p:nvPr>
            <p:ph idx="1"/>
          </p:nvPr>
        </p:nvSpPr>
        <p:spPr/>
        <p:txBody>
          <a:bodyPr/>
          <a:lstStyle/>
          <a:p>
            <a:pPr marL="114300" indent="0">
              <a:buNone/>
            </a:pPr>
            <a:r>
              <a:rPr lang="en-US" dirty="0"/>
              <a:t>BRAIN SCIENCE:</a:t>
            </a:r>
          </a:p>
          <a:p>
            <a:pPr marL="114300" indent="0">
              <a:buNone/>
            </a:pPr>
            <a:r>
              <a:rPr lang="en-US" dirty="0"/>
              <a:t>On the average </a:t>
            </a:r>
            <a:r>
              <a:rPr lang="en-US" b="1" dirty="0"/>
              <a:t>Web page</a:t>
            </a:r>
            <a:r>
              <a:rPr lang="en-US" dirty="0"/>
              <a:t>, users have time to read at most </a:t>
            </a:r>
            <a:r>
              <a:rPr lang="en-US" b="1" dirty="0">
                <a:solidFill>
                  <a:srgbClr val="FF0000"/>
                </a:solidFill>
              </a:rPr>
              <a:t>28% </a:t>
            </a:r>
            <a:r>
              <a:rPr lang="en-US" dirty="0"/>
              <a:t>of the </a:t>
            </a:r>
            <a:r>
              <a:rPr lang="en-US" b="1" dirty="0"/>
              <a:t>Words</a:t>
            </a:r>
            <a:r>
              <a:rPr lang="en-US" dirty="0"/>
              <a:t> during an average visit</a:t>
            </a:r>
          </a:p>
          <a:p>
            <a:pPr marL="114300" indent="0">
              <a:buNone/>
            </a:pPr>
            <a:r>
              <a:rPr lang="en-US" dirty="0"/>
              <a:t>	=&gt; </a:t>
            </a:r>
            <a:r>
              <a:rPr lang="en-US" b="1" dirty="0">
                <a:solidFill>
                  <a:srgbClr val="FF0000"/>
                </a:solidFill>
              </a:rPr>
              <a:t>20% </a:t>
            </a:r>
            <a:r>
              <a:rPr lang="en-US" dirty="0"/>
              <a:t>is more likely. (May 5, 2008)</a:t>
            </a:r>
            <a:endParaRPr lang="en-US" b="1" dirty="0">
              <a:solidFill>
                <a:schemeClr val="accent2"/>
              </a:solidFill>
            </a:endParaRPr>
          </a:p>
          <a:p>
            <a:pPr marL="114300" indent="0">
              <a:buNone/>
            </a:pPr>
            <a:endParaRPr lang="en-US" b="1" dirty="0">
              <a:solidFill>
                <a:schemeClr val="accent2"/>
              </a:solidFill>
            </a:endParaRPr>
          </a:p>
          <a:p>
            <a:pPr marL="114300" indent="0">
              <a:buNone/>
            </a:pPr>
            <a:endParaRPr lang="en-US" b="1" dirty="0">
              <a:solidFill>
                <a:schemeClr val="accent2"/>
              </a:solidFill>
            </a:endParaRPr>
          </a:p>
          <a:p>
            <a:pPr marL="114300" indent="0">
              <a:buNone/>
            </a:pPr>
            <a:endParaRPr lang="en-US" b="1" dirty="0">
              <a:solidFill>
                <a:schemeClr val="accent2"/>
              </a:solidFill>
            </a:endParaRPr>
          </a:p>
        </p:txBody>
      </p:sp>
      <p:sp>
        <p:nvSpPr>
          <p:cNvPr id="4" name="Slide Number Placeholder 3">
            <a:extLst>
              <a:ext uri="{FF2B5EF4-FFF2-40B4-BE49-F238E27FC236}">
                <a16:creationId xmlns:a16="http://schemas.microsoft.com/office/drawing/2014/main" id="{8B6BBF15-0089-F843-82CA-B285A7C6F59D}"/>
              </a:ext>
            </a:extLst>
          </p:cNvPr>
          <p:cNvSpPr>
            <a:spLocks noGrp="1"/>
          </p:cNvSpPr>
          <p:nvPr>
            <p:ph type="sldNum" sz="quarter" idx="12"/>
          </p:nvPr>
        </p:nvSpPr>
        <p:spPr/>
        <p:txBody>
          <a:bodyPr/>
          <a:lstStyle/>
          <a:p>
            <a:fld id="{F02F6AEE-F7AF-404A-A34A-23A0284C5260}" type="slidenum">
              <a:rPr lang="en-US" smtClean="0"/>
              <a:t>11</a:t>
            </a:fld>
            <a:endParaRPr lang="en-US"/>
          </a:p>
        </p:txBody>
      </p:sp>
      <p:pic>
        <p:nvPicPr>
          <p:cNvPr id="6" name="Picture 5">
            <a:extLst>
              <a:ext uri="{FF2B5EF4-FFF2-40B4-BE49-F238E27FC236}">
                <a16:creationId xmlns:a16="http://schemas.microsoft.com/office/drawing/2014/main" id="{34F4EBFF-78AE-8B4C-BC16-1BECB8DED46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2243" y="3682161"/>
            <a:ext cx="3771900" cy="2514600"/>
          </a:xfrm>
          <a:prstGeom prst="rect">
            <a:avLst/>
          </a:prstGeom>
        </p:spPr>
      </p:pic>
    </p:spTree>
    <p:extLst>
      <p:ext uri="{BB962C8B-B14F-4D97-AF65-F5344CB8AC3E}">
        <p14:creationId xmlns:p14="http://schemas.microsoft.com/office/powerpoint/2010/main" val="2083652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2.8  Sell yourself above the fold</a:t>
            </a:r>
          </a:p>
        </p:txBody>
      </p:sp>
      <p:sp>
        <p:nvSpPr>
          <p:cNvPr id="3" name="Content Placeholder 2"/>
          <p:cNvSpPr>
            <a:spLocks noGrp="1"/>
          </p:cNvSpPr>
          <p:nvPr>
            <p:ph idx="1"/>
          </p:nvPr>
        </p:nvSpPr>
        <p:spPr/>
        <p:txBody>
          <a:bodyPr/>
          <a:lstStyle/>
          <a:p>
            <a:pPr marL="114300" indent="0">
              <a:buNone/>
            </a:pPr>
            <a:r>
              <a:rPr lang="en-US" dirty="0"/>
              <a:t>THE FIX / WHAT DOES THIS MEAN TO YOU?</a:t>
            </a:r>
          </a:p>
          <a:p>
            <a:pPr>
              <a:buFont typeface="Wingdings" pitchFamily="2" charset="2"/>
              <a:buChar char="Ø"/>
            </a:pPr>
            <a:r>
              <a:rPr lang="en-US" dirty="0"/>
              <a:t>Get to the point</a:t>
            </a:r>
          </a:p>
          <a:p>
            <a:pPr>
              <a:buFont typeface="Wingdings" pitchFamily="2" charset="2"/>
              <a:buChar char="Ø"/>
            </a:pPr>
            <a:r>
              <a:rPr lang="en-US" dirty="0"/>
              <a:t>Be brief</a:t>
            </a:r>
          </a:p>
          <a:p>
            <a:pPr marL="114300" indent="0">
              <a:buNone/>
            </a:pPr>
            <a:endParaRPr lang="en-US" dirty="0"/>
          </a:p>
        </p:txBody>
      </p:sp>
      <p:sp>
        <p:nvSpPr>
          <p:cNvPr id="5" name="Slide Number Placeholder 4">
            <a:extLst>
              <a:ext uri="{FF2B5EF4-FFF2-40B4-BE49-F238E27FC236}">
                <a16:creationId xmlns:a16="http://schemas.microsoft.com/office/drawing/2014/main" id="{3116B29D-9862-FE4D-92EC-79C6FDF02153}"/>
              </a:ext>
            </a:extLst>
          </p:cNvPr>
          <p:cNvSpPr>
            <a:spLocks noGrp="1"/>
          </p:cNvSpPr>
          <p:nvPr>
            <p:ph type="sldNum" sz="quarter" idx="12"/>
          </p:nvPr>
        </p:nvSpPr>
        <p:spPr/>
        <p:txBody>
          <a:bodyPr/>
          <a:lstStyle/>
          <a:p>
            <a:fld id="{F02F6AEE-F7AF-404A-A34A-23A0284C5260}" type="slidenum">
              <a:rPr lang="en-US" smtClean="0"/>
              <a:t>12</a:t>
            </a:fld>
            <a:endParaRPr lang="en-US"/>
          </a:p>
        </p:txBody>
      </p:sp>
      <p:pic>
        <p:nvPicPr>
          <p:cNvPr id="8" name="Picture 7" descr="A screenshot of a cell phone&#10;&#10;Description automatically generated">
            <a:extLst>
              <a:ext uri="{FF2B5EF4-FFF2-40B4-BE49-F238E27FC236}">
                <a16:creationId xmlns:a16="http://schemas.microsoft.com/office/drawing/2014/main" id="{BC2EA880-1F6B-CD4C-8B99-8A48729514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330" y="3199700"/>
            <a:ext cx="7163470" cy="3156650"/>
          </a:xfrm>
          <a:prstGeom prst="rect">
            <a:avLst/>
          </a:prstGeom>
        </p:spPr>
      </p:pic>
    </p:spTree>
    <p:extLst>
      <p:ext uri="{BB962C8B-B14F-4D97-AF65-F5344CB8AC3E}">
        <p14:creationId xmlns:p14="http://schemas.microsoft.com/office/powerpoint/2010/main" val="78008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2.10  sell yourself above the fold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3166956"/>
            <a:ext cx="3657600" cy="316219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2" y="1752600"/>
            <a:ext cx="3588152" cy="4724400"/>
          </a:xfrm>
          <a:prstGeom prst="rect">
            <a:avLst/>
          </a:prstGeom>
        </p:spPr>
      </p:pic>
      <p:sp>
        <p:nvSpPr>
          <p:cNvPr id="6" name="TextBox 5"/>
          <p:cNvSpPr txBox="1"/>
          <p:nvPr/>
        </p:nvSpPr>
        <p:spPr>
          <a:xfrm>
            <a:off x="533400" y="1845712"/>
            <a:ext cx="3320990" cy="923330"/>
          </a:xfrm>
          <a:prstGeom prst="rect">
            <a:avLst/>
          </a:prstGeom>
          <a:solidFill>
            <a:schemeClr val="accent1"/>
          </a:solidFill>
        </p:spPr>
        <p:txBody>
          <a:bodyPr wrap="square" rtlCol="0">
            <a:spAutoFit/>
          </a:bodyPr>
          <a:lstStyle/>
          <a:p>
            <a:r>
              <a:rPr lang="en-US" dirty="0"/>
              <a:t>KEY:  If you don’t catch their interest ABOVE the fold, they won’t read below it.</a:t>
            </a:r>
            <a:endParaRPr lang="en-US" sz="1600" dirty="0"/>
          </a:p>
        </p:txBody>
      </p:sp>
      <p:sp>
        <p:nvSpPr>
          <p:cNvPr id="3" name="Slide Number Placeholder 2">
            <a:extLst>
              <a:ext uri="{FF2B5EF4-FFF2-40B4-BE49-F238E27FC236}">
                <a16:creationId xmlns:a16="http://schemas.microsoft.com/office/drawing/2014/main" id="{047ECDF0-D256-644E-9CBC-614B7A85A762}"/>
              </a:ext>
            </a:extLst>
          </p:cNvPr>
          <p:cNvSpPr>
            <a:spLocks noGrp="1"/>
          </p:cNvSpPr>
          <p:nvPr>
            <p:ph type="sldNum" sz="quarter" idx="12"/>
          </p:nvPr>
        </p:nvSpPr>
        <p:spPr/>
        <p:txBody>
          <a:bodyPr/>
          <a:lstStyle/>
          <a:p>
            <a:fld id="{F02F6AEE-F7AF-404A-A34A-23A0284C5260}" type="slidenum">
              <a:rPr lang="en-US" smtClean="0"/>
              <a:t>13</a:t>
            </a:fld>
            <a:endParaRPr lang="en-US"/>
          </a:p>
        </p:txBody>
      </p:sp>
    </p:spTree>
    <p:extLst>
      <p:ext uri="{BB962C8B-B14F-4D97-AF65-F5344CB8AC3E}">
        <p14:creationId xmlns:p14="http://schemas.microsoft.com/office/powerpoint/2010/main" val="2349532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3.1  Highlight results with $, # &amp; %</a:t>
            </a:r>
          </a:p>
        </p:txBody>
      </p:sp>
      <p:sp>
        <p:nvSpPr>
          <p:cNvPr id="3" name="Content Placeholder 2"/>
          <p:cNvSpPr>
            <a:spLocks noGrp="1"/>
          </p:cNvSpPr>
          <p:nvPr>
            <p:ph idx="1"/>
          </p:nvPr>
        </p:nvSpPr>
        <p:spPr/>
        <p:txBody>
          <a:bodyPr/>
          <a:lstStyle/>
          <a:p>
            <a:pPr marL="114300" indent="0">
              <a:buNone/>
            </a:pPr>
            <a:r>
              <a:rPr lang="en-US" dirty="0"/>
              <a:t>THE CHALLENGE:</a:t>
            </a:r>
          </a:p>
          <a:p>
            <a:r>
              <a:rPr lang="en-US" dirty="0"/>
              <a:t>Resume reads like a </a:t>
            </a:r>
            <a:r>
              <a:rPr lang="en-US" b="1" dirty="0">
                <a:solidFill>
                  <a:srgbClr val="FF0000"/>
                </a:solidFill>
              </a:rPr>
              <a:t>Job Description</a:t>
            </a:r>
          </a:p>
          <a:p>
            <a:pPr lvl="1"/>
            <a:r>
              <a:rPr lang="en-US" dirty="0"/>
              <a:t>Responsible for Sales </a:t>
            </a:r>
          </a:p>
          <a:p>
            <a:pPr lvl="1"/>
            <a:r>
              <a:rPr lang="en-US" dirty="0"/>
              <a:t>Manage the Revenue, JIB, Asset Management, Treasury, and Special Projects functions with a staff of 17 individuals (three supervisors, three seniors, 11 staff)</a:t>
            </a:r>
          </a:p>
          <a:p>
            <a:r>
              <a:rPr lang="en-US" dirty="0"/>
              <a:t>Incomplete equations; you only include one side (responsibilities) </a:t>
            </a:r>
            <a:r>
              <a:rPr lang="en-US" b="1" dirty="0">
                <a:solidFill>
                  <a:srgbClr val="FF0000"/>
                </a:solidFill>
              </a:rPr>
              <a:t>VERSUS</a:t>
            </a:r>
            <a:r>
              <a:rPr lang="en-US" dirty="0"/>
              <a:t> what you accomplished when entrusted with those responsibilities</a:t>
            </a:r>
          </a:p>
          <a:p>
            <a:pPr lvl="1"/>
            <a:endParaRPr lang="en-US" dirty="0"/>
          </a:p>
        </p:txBody>
      </p:sp>
      <p:sp>
        <p:nvSpPr>
          <p:cNvPr id="4" name="Slide Number Placeholder 3">
            <a:extLst>
              <a:ext uri="{FF2B5EF4-FFF2-40B4-BE49-F238E27FC236}">
                <a16:creationId xmlns:a16="http://schemas.microsoft.com/office/drawing/2014/main" id="{F13620EE-83FF-5348-A9CC-4CD7306DCB5E}"/>
              </a:ext>
            </a:extLst>
          </p:cNvPr>
          <p:cNvSpPr>
            <a:spLocks noGrp="1"/>
          </p:cNvSpPr>
          <p:nvPr>
            <p:ph type="sldNum" sz="quarter" idx="12"/>
          </p:nvPr>
        </p:nvSpPr>
        <p:spPr/>
        <p:txBody>
          <a:bodyPr/>
          <a:lstStyle/>
          <a:p>
            <a:fld id="{F02F6AEE-F7AF-404A-A34A-23A0284C5260}" type="slidenum">
              <a:rPr lang="en-US" smtClean="0"/>
              <a:t>14</a:t>
            </a:fld>
            <a:endParaRPr lang="en-US"/>
          </a:p>
        </p:txBody>
      </p:sp>
      <p:pic>
        <p:nvPicPr>
          <p:cNvPr id="6" name="Picture 5">
            <a:extLst>
              <a:ext uri="{FF2B5EF4-FFF2-40B4-BE49-F238E27FC236}">
                <a16:creationId xmlns:a16="http://schemas.microsoft.com/office/drawing/2014/main" id="{C81852D3-0716-994D-A9BD-A1AEA81C0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5156651"/>
            <a:ext cx="2286000" cy="1382261"/>
          </a:xfrm>
          <a:prstGeom prst="rect">
            <a:avLst/>
          </a:prstGeom>
        </p:spPr>
      </p:pic>
      <p:pic>
        <p:nvPicPr>
          <p:cNvPr id="10" name="Picture 9">
            <a:extLst>
              <a:ext uri="{FF2B5EF4-FFF2-40B4-BE49-F238E27FC236}">
                <a16:creationId xmlns:a16="http://schemas.microsoft.com/office/drawing/2014/main" id="{ECD50F9F-10E4-F442-8BF5-797F236EC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3808" y="5166547"/>
            <a:ext cx="2073392" cy="1382261"/>
          </a:xfrm>
          <a:prstGeom prst="rect">
            <a:avLst/>
          </a:prstGeom>
        </p:spPr>
      </p:pic>
    </p:spTree>
    <p:extLst>
      <p:ext uri="{BB962C8B-B14F-4D97-AF65-F5344CB8AC3E}">
        <p14:creationId xmlns:p14="http://schemas.microsoft.com/office/powerpoint/2010/main" val="3842644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3.2  Highlight results with $, # &amp; %</a:t>
            </a:r>
          </a:p>
        </p:txBody>
      </p:sp>
      <p:sp>
        <p:nvSpPr>
          <p:cNvPr id="3" name="Content Placeholder 2"/>
          <p:cNvSpPr>
            <a:spLocks noGrp="1"/>
          </p:cNvSpPr>
          <p:nvPr>
            <p:ph idx="1"/>
          </p:nvPr>
        </p:nvSpPr>
        <p:spPr/>
        <p:txBody>
          <a:bodyPr>
            <a:normAutofit lnSpcReduction="10000"/>
          </a:bodyPr>
          <a:lstStyle/>
          <a:p>
            <a:pPr marL="114300" indent="0">
              <a:buNone/>
            </a:pPr>
            <a:r>
              <a:rPr lang="en-US" dirty="0"/>
              <a:t>THE FIX:</a:t>
            </a:r>
          </a:p>
          <a:p>
            <a:r>
              <a:rPr lang="en-US" dirty="0"/>
              <a:t>If it’s worth saying on a resume, it’s worth     including a result</a:t>
            </a:r>
          </a:p>
          <a:p>
            <a:r>
              <a:rPr lang="en-US" dirty="0"/>
              <a:t>What if I don’t have access to actual numbers or my work is difficult to quantify?</a:t>
            </a:r>
          </a:p>
          <a:p>
            <a:pPr lvl="1"/>
            <a:r>
              <a:rPr lang="en-US" dirty="0"/>
              <a:t>Ask a former supervisors, colleagues, customers, suppliers</a:t>
            </a:r>
          </a:p>
          <a:p>
            <a:pPr lvl="1"/>
            <a:r>
              <a:rPr lang="en-US" dirty="0"/>
              <a:t>Quote performance reviews</a:t>
            </a:r>
          </a:p>
          <a:p>
            <a:pPr lvl="1"/>
            <a:r>
              <a:rPr lang="en-US" dirty="0"/>
              <a:t>Calculate and estimate, aim low; if you figure you saved 25% based on just your calc., say 20% on resume; be ready to explain</a:t>
            </a:r>
          </a:p>
          <a:p>
            <a:pPr lvl="1"/>
            <a:r>
              <a:rPr lang="en-US" dirty="0"/>
              <a:t>LOGIC:  If there is a </a:t>
            </a:r>
            <a:r>
              <a:rPr lang="en-US" b="1" dirty="0">
                <a:solidFill>
                  <a:srgbClr val="FF0000"/>
                </a:solidFill>
              </a:rPr>
              <a:t>REASON</a:t>
            </a:r>
            <a:r>
              <a:rPr lang="en-US" dirty="0"/>
              <a:t> you improved something; you can </a:t>
            </a:r>
            <a:r>
              <a:rPr lang="en-US" b="1" dirty="0">
                <a:solidFill>
                  <a:srgbClr val="FF0000"/>
                </a:solidFill>
              </a:rPr>
              <a:t>QUANTIFY</a:t>
            </a:r>
            <a:r>
              <a:rPr lang="en-US" dirty="0"/>
              <a:t> it.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0104" y="1654235"/>
            <a:ext cx="971550" cy="1295400"/>
          </a:xfrm>
          <a:prstGeom prst="rect">
            <a:avLst/>
          </a:prstGeom>
        </p:spPr>
      </p:pic>
      <p:sp>
        <p:nvSpPr>
          <p:cNvPr id="5" name="Slide Number Placeholder 4">
            <a:extLst>
              <a:ext uri="{FF2B5EF4-FFF2-40B4-BE49-F238E27FC236}">
                <a16:creationId xmlns:a16="http://schemas.microsoft.com/office/drawing/2014/main" id="{D780F65B-BCC6-3846-AE68-7378F5F38CB1}"/>
              </a:ext>
            </a:extLst>
          </p:cNvPr>
          <p:cNvSpPr>
            <a:spLocks noGrp="1"/>
          </p:cNvSpPr>
          <p:nvPr>
            <p:ph type="sldNum" sz="quarter" idx="12"/>
          </p:nvPr>
        </p:nvSpPr>
        <p:spPr/>
        <p:txBody>
          <a:bodyPr/>
          <a:lstStyle/>
          <a:p>
            <a:fld id="{F02F6AEE-F7AF-404A-A34A-23A0284C5260}" type="slidenum">
              <a:rPr lang="en-US" smtClean="0"/>
              <a:t>15</a:t>
            </a:fld>
            <a:endParaRPr lang="en-US"/>
          </a:p>
        </p:txBody>
      </p:sp>
      <p:pic>
        <p:nvPicPr>
          <p:cNvPr id="7" name="Picture 6">
            <a:extLst>
              <a:ext uri="{FF2B5EF4-FFF2-40B4-BE49-F238E27FC236}">
                <a16:creationId xmlns:a16="http://schemas.microsoft.com/office/drawing/2014/main" id="{4E9B3FC7-D9D2-974F-AD23-5FCE7F3DA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5572218"/>
            <a:ext cx="2133601" cy="1149257"/>
          </a:xfrm>
          <a:prstGeom prst="rect">
            <a:avLst/>
          </a:prstGeom>
        </p:spPr>
      </p:pic>
    </p:spTree>
    <p:extLst>
      <p:ext uri="{BB962C8B-B14F-4D97-AF65-F5344CB8AC3E}">
        <p14:creationId xmlns:p14="http://schemas.microsoft.com/office/powerpoint/2010/main" val="3580315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4.1  scrub for errors and inconsistencies</a:t>
            </a:r>
          </a:p>
        </p:txBody>
      </p:sp>
      <p:sp>
        <p:nvSpPr>
          <p:cNvPr id="3" name="Content Placeholder 2"/>
          <p:cNvSpPr>
            <a:spLocks noGrp="1"/>
          </p:cNvSpPr>
          <p:nvPr>
            <p:ph idx="1"/>
          </p:nvPr>
        </p:nvSpPr>
        <p:spPr/>
        <p:txBody>
          <a:bodyPr>
            <a:normAutofit fontScale="85000" lnSpcReduction="20000"/>
          </a:bodyPr>
          <a:lstStyle/>
          <a:p>
            <a:r>
              <a:rPr lang="en-US" sz="2800" dirty="0"/>
              <a:t>THE PROBLEM:</a:t>
            </a:r>
          </a:p>
          <a:p>
            <a:r>
              <a:rPr lang="en-US" sz="2800" dirty="0"/>
              <a:t>Minor typos</a:t>
            </a:r>
          </a:p>
          <a:p>
            <a:r>
              <a:rPr lang="en-US" sz="2800" dirty="0"/>
              <a:t>Major grammatical errors</a:t>
            </a:r>
          </a:p>
          <a:p>
            <a:r>
              <a:rPr lang="en-US" sz="2800" dirty="0"/>
              <a:t>Incorrect verb tense; lead vs. led</a:t>
            </a:r>
          </a:p>
          <a:p>
            <a:r>
              <a:rPr lang="en-US" sz="2800" dirty="0"/>
              <a:t>Inconsistent match between resume and LinkedIn profile, esp. dates of employment</a:t>
            </a:r>
          </a:p>
          <a:p>
            <a:r>
              <a:rPr lang="en-US" sz="2800" dirty="0"/>
              <a:t>Over-stating results</a:t>
            </a:r>
          </a:p>
          <a:p>
            <a:r>
              <a:rPr lang="en-US" sz="2800" dirty="0"/>
              <a:t>Complete lies – jobs that you never had</a:t>
            </a:r>
          </a:p>
          <a:p>
            <a:r>
              <a:rPr lang="en-US" sz="2800" dirty="0"/>
              <a:t>Education / degree not complete</a:t>
            </a:r>
          </a:p>
          <a:p>
            <a:r>
              <a:rPr lang="en-US" sz="2800" dirty="0"/>
              <a:t>Missing or incorrect contact information</a:t>
            </a:r>
          </a:p>
          <a:p>
            <a:r>
              <a:rPr lang="en-US" sz="2800" dirty="0"/>
              <a:t>Bullet inconsistency</a:t>
            </a:r>
          </a:p>
          <a:p>
            <a:r>
              <a:rPr lang="en-US" sz="2800" dirty="0"/>
              <a:t>Font inconsistency</a:t>
            </a:r>
          </a:p>
          <a:p>
            <a:endParaRPr lang="en-US" dirty="0"/>
          </a:p>
          <a:p>
            <a:pPr marL="114300" indent="0">
              <a:buNone/>
            </a:pPr>
            <a:endParaRPr lang="en-US" dirty="0"/>
          </a:p>
        </p:txBody>
      </p:sp>
      <p:sp>
        <p:nvSpPr>
          <p:cNvPr id="4" name="Slide Number Placeholder 3">
            <a:extLst>
              <a:ext uri="{FF2B5EF4-FFF2-40B4-BE49-F238E27FC236}">
                <a16:creationId xmlns:a16="http://schemas.microsoft.com/office/drawing/2014/main" id="{BEE4DC70-C66D-5640-BA53-302C845DA821}"/>
              </a:ext>
            </a:extLst>
          </p:cNvPr>
          <p:cNvSpPr>
            <a:spLocks noGrp="1"/>
          </p:cNvSpPr>
          <p:nvPr>
            <p:ph type="sldNum" sz="quarter" idx="12"/>
          </p:nvPr>
        </p:nvSpPr>
        <p:spPr/>
        <p:txBody>
          <a:bodyPr/>
          <a:lstStyle/>
          <a:p>
            <a:fld id="{F02F6AEE-F7AF-404A-A34A-23A0284C5260}" type="slidenum">
              <a:rPr lang="en-US" smtClean="0"/>
              <a:t>16</a:t>
            </a:fld>
            <a:endParaRPr lang="en-US"/>
          </a:p>
        </p:txBody>
      </p:sp>
      <p:pic>
        <p:nvPicPr>
          <p:cNvPr id="7" name="Picture 6">
            <a:extLst>
              <a:ext uri="{FF2B5EF4-FFF2-40B4-BE49-F238E27FC236}">
                <a16:creationId xmlns:a16="http://schemas.microsoft.com/office/drawing/2014/main" id="{19859A27-3A2B-DE4D-9491-1D03AE31E5E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1522413"/>
            <a:ext cx="2743200" cy="1658184"/>
          </a:xfrm>
          <a:prstGeom prst="rect">
            <a:avLst/>
          </a:prstGeom>
        </p:spPr>
      </p:pic>
      <p:pic>
        <p:nvPicPr>
          <p:cNvPr id="9" name="Picture 8">
            <a:extLst>
              <a:ext uri="{FF2B5EF4-FFF2-40B4-BE49-F238E27FC236}">
                <a16:creationId xmlns:a16="http://schemas.microsoft.com/office/drawing/2014/main" id="{F6813FC9-9145-2142-9FAD-6E90E69A223D}"/>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1317" y="5181600"/>
            <a:ext cx="2210912" cy="1473941"/>
          </a:xfrm>
          <a:prstGeom prst="rect">
            <a:avLst/>
          </a:prstGeom>
        </p:spPr>
      </p:pic>
    </p:spTree>
    <p:extLst>
      <p:ext uri="{BB962C8B-B14F-4D97-AF65-F5344CB8AC3E}">
        <p14:creationId xmlns:p14="http://schemas.microsoft.com/office/powerpoint/2010/main" val="1337304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4.2  Irregularities</a:t>
            </a:r>
          </a:p>
        </p:txBody>
      </p:sp>
      <p:sp>
        <p:nvSpPr>
          <p:cNvPr id="3" name="Content Placeholder 2"/>
          <p:cNvSpPr>
            <a:spLocks noGrp="1"/>
          </p:cNvSpPr>
          <p:nvPr>
            <p:ph idx="1"/>
          </p:nvPr>
        </p:nvSpPr>
        <p:spPr/>
        <p:txBody>
          <a:bodyPr numCol="2">
            <a:normAutofit/>
          </a:bodyPr>
          <a:lstStyle/>
          <a:p>
            <a:endParaRPr lang="en-US"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828800"/>
            <a:ext cx="2281428" cy="272491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1828800"/>
            <a:ext cx="2820238" cy="288361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828800"/>
            <a:ext cx="3003550" cy="2106276"/>
          </a:xfrm>
          <a:prstGeom prst="rect">
            <a:avLst/>
          </a:prstGeom>
        </p:spPr>
      </p:pic>
      <p:sp>
        <p:nvSpPr>
          <p:cNvPr id="4" name="Slide Number Placeholder 3">
            <a:extLst>
              <a:ext uri="{FF2B5EF4-FFF2-40B4-BE49-F238E27FC236}">
                <a16:creationId xmlns:a16="http://schemas.microsoft.com/office/drawing/2014/main" id="{6EBAF89C-AC5A-0648-BA8F-F594CD2464BE}"/>
              </a:ext>
            </a:extLst>
          </p:cNvPr>
          <p:cNvSpPr>
            <a:spLocks noGrp="1"/>
          </p:cNvSpPr>
          <p:nvPr>
            <p:ph type="sldNum" sz="quarter" idx="12"/>
          </p:nvPr>
        </p:nvSpPr>
        <p:spPr/>
        <p:txBody>
          <a:bodyPr/>
          <a:lstStyle/>
          <a:p>
            <a:fld id="{F02F6AEE-F7AF-404A-A34A-23A0284C5260}" type="slidenum">
              <a:rPr lang="en-US" smtClean="0"/>
              <a:t>17</a:t>
            </a:fld>
            <a:endParaRPr lang="en-US"/>
          </a:p>
        </p:txBody>
      </p:sp>
    </p:spTree>
    <p:extLst>
      <p:ext uri="{BB962C8B-B14F-4D97-AF65-F5344CB8AC3E}">
        <p14:creationId xmlns:p14="http://schemas.microsoft.com/office/powerpoint/2010/main" val="715942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4.3  scrub for errors</a:t>
            </a:r>
          </a:p>
        </p:txBody>
      </p:sp>
      <p:sp>
        <p:nvSpPr>
          <p:cNvPr id="3" name="Content Placeholder 2"/>
          <p:cNvSpPr>
            <a:spLocks noGrp="1"/>
          </p:cNvSpPr>
          <p:nvPr>
            <p:ph idx="1"/>
          </p:nvPr>
        </p:nvSpPr>
        <p:spPr/>
        <p:txBody>
          <a:bodyPr/>
          <a:lstStyle/>
          <a:p>
            <a:r>
              <a:rPr lang="en-US" dirty="0"/>
              <a:t>SURVEY DATA:</a:t>
            </a:r>
          </a:p>
          <a:p>
            <a:r>
              <a:rPr lang="en-US" dirty="0"/>
              <a:t>In 2009, </a:t>
            </a:r>
            <a:r>
              <a:rPr lang="en-US" dirty="0" err="1"/>
              <a:t>Accountemps</a:t>
            </a:r>
            <a:r>
              <a:rPr lang="en-US" dirty="0"/>
              <a:t> surveyed 150 senior executives from F1000 companies</a:t>
            </a:r>
          </a:p>
          <a:p>
            <a:r>
              <a:rPr lang="en-US" dirty="0"/>
              <a:t>Question:  “How many resume typos does it take to decide not to consider a job candidate?”</a:t>
            </a:r>
          </a:p>
          <a:p>
            <a:pPr lvl="1"/>
            <a:r>
              <a:rPr lang="en-US" dirty="0"/>
              <a:t>One:  40%</a:t>
            </a:r>
          </a:p>
          <a:p>
            <a:pPr lvl="1"/>
            <a:r>
              <a:rPr lang="en-US" dirty="0"/>
              <a:t>Two:  36%		</a:t>
            </a:r>
            <a:r>
              <a:rPr lang="en-US" b="1" dirty="0"/>
              <a:t>==&gt;&gt; </a:t>
            </a:r>
            <a:r>
              <a:rPr lang="en-US" b="1" dirty="0">
                <a:solidFill>
                  <a:srgbClr val="FF0000"/>
                </a:solidFill>
              </a:rPr>
              <a:t>76% will toss you for just one or two!</a:t>
            </a:r>
          </a:p>
          <a:p>
            <a:pPr lvl="1"/>
            <a:r>
              <a:rPr lang="en-US" dirty="0"/>
              <a:t>Three 14%</a:t>
            </a:r>
          </a:p>
          <a:p>
            <a:pPr lvl="1"/>
            <a:r>
              <a:rPr lang="en-US" dirty="0"/>
              <a:t>Four+:  7%</a:t>
            </a:r>
          </a:p>
          <a:p>
            <a:r>
              <a:rPr lang="en-US" dirty="0"/>
              <a:t>How many are you willing to risk?</a:t>
            </a:r>
          </a:p>
        </p:txBody>
      </p:sp>
      <p:sp>
        <p:nvSpPr>
          <p:cNvPr id="4" name="Slide Number Placeholder 3">
            <a:extLst>
              <a:ext uri="{FF2B5EF4-FFF2-40B4-BE49-F238E27FC236}">
                <a16:creationId xmlns:a16="http://schemas.microsoft.com/office/drawing/2014/main" id="{0F50E071-4D91-EF44-BC1B-35942574D9D3}"/>
              </a:ext>
            </a:extLst>
          </p:cNvPr>
          <p:cNvSpPr>
            <a:spLocks noGrp="1"/>
          </p:cNvSpPr>
          <p:nvPr>
            <p:ph type="sldNum" sz="quarter" idx="12"/>
          </p:nvPr>
        </p:nvSpPr>
        <p:spPr/>
        <p:txBody>
          <a:bodyPr/>
          <a:lstStyle/>
          <a:p>
            <a:fld id="{F02F6AEE-F7AF-404A-A34A-23A0284C5260}" type="slidenum">
              <a:rPr lang="en-US" smtClean="0"/>
              <a:t>18</a:t>
            </a:fld>
            <a:endParaRPr lang="en-US"/>
          </a:p>
        </p:txBody>
      </p:sp>
    </p:spTree>
    <p:extLst>
      <p:ext uri="{BB962C8B-B14F-4D97-AF65-F5344CB8AC3E}">
        <p14:creationId xmlns:p14="http://schemas.microsoft.com/office/powerpoint/2010/main" val="3824670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4.4  scrub for errors</a:t>
            </a:r>
          </a:p>
        </p:txBody>
      </p:sp>
      <p:sp>
        <p:nvSpPr>
          <p:cNvPr id="3" name="Content Placeholder 2"/>
          <p:cNvSpPr>
            <a:spLocks noGrp="1"/>
          </p:cNvSpPr>
          <p:nvPr>
            <p:ph idx="1"/>
          </p:nvPr>
        </p:nvSpPr>
        <p:spPr/>
        <p:txBody>
          <a:bodyPr/>
          <a:lstStyle/>
          <a:p>
            <a:pPr marL="114300" indent="0">
              <a:buNone/>
            </a:pPr>
            <a:r>
              <a:rPr lang="en-US" dirty="0"/>
              <a:t>COMMON MISTAKES:</a:t>
            </a:r>
          </a:p>
          <a:p>
            <a:r>
              <a:rPr lang="en-US" dirty="0"/>
              <a:t>Their / there</a:t>
            </a:r>
          </a:p>
          <a:p>
            <a:r>
              <a:rPr lang="en-US" dirty="0"/>
              <a:t>To / too</a:t>
            </a:r>
          </a:p>
          <a:p>
            <a:r>
              <a:rPr lang="en-US" dirty="0"/>
              <a:t>Some / sum</a:t>
            </a:r>
          </a:p>
          <a:p>
            <a:r>
              <a:rPr lang="en-US" dirty="0"/>
              <a:t>MS Excel / excel (the verb)</a:t>
            </a:r>
          </a:p>
          <a:p>
            <a:endParaRPr lang="en-US" dirty="0"/>
          </a:p>
          <a:p>
            <a:r>
              <a:rPr lang="en-US" dirty="0"/>
              <a:t>Spell check won’t catch these!</a:t>
            </a:r>
          </a:p>
          <a:p>
            <a:endParaRPr lang="en-US" dirty="0"/>
          </a:p>
          <a:p>
            <a:endParaRPr lang="en-US" dirty="0"/>
          </a:p>
        </p:txBody>
      </p:sp>
      <p:sp>
        <p:nvSpPr>
          <p:cNvPr id="4" name="Slide Number Placeholder 3">
            <a:extLst>
              <a:ext uri="{FF2B5EF4-FFF2-40B4-BE49-F238E27FC236}">
                <a16:creationId xmlns:a16="http://schemas.microsoft.com/office/drawing/2014/main" id="{14B34B77-455C-C94F-AE48-9E5058B92A00}"/>
              </a:ext>
            </a:extLst>
          </p:cNvPr>
          <p:cNvSpPr>
            <a:spLocks noGrp="1"/>
          </p:cNvSpPr>
          <p:nvPr>
            <p:ph type="sldNum" sz="quarter" idx="12"/>
          </p:nvPr>
        </p:nvSpPr>
        <p:spPr/>
        <p:txBody>
          <a:bodyPr/>
          <a:lstStyle/>
          <a:p>
            <a:fld id="{F02F6AEE-F7AF-404A-A34A-23A0284C5260}" type="slidenum">
              <a:rPr lang="en-US" smtClean="0"/>
              <a:t>19</a:t>
            </a:fld>
            <a:endParaRPr lang="en-US"/>
          </a:p>
        </p:txBody>
      </p:sp>
      <p:pic>
        <p:nvPicPr>
          <p:cNvPr id="6" name="Picture 5">
            <a:extLst>
              <a:ext uri="{FF2B5EF4-FFF2-40B4-BE49-F238E27FC236}">
                <a16:creationId xmlns:a16="http://schemas.microsoft.com/office/drawing/2014/main" id="{1C8024CC-9245-FD45-AC37-E51829728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981200"/>
            <a:ext cx="3189514" cy="2392136"/>
          </a:xfrm>
          <a:prstGeom prst="rect">
            <a:avLst/>
          </a:prstGeom>
        </p:spPr>
      </p:pic>
    </p:spTree>
    <p:extLst>
      <p:ext uri="{BB962C8B-B14F-4D97-AF65-F5344CB8AC3E}">
        <p14:creationId xmlns:p14="http://schemas.microsoft.com/office/powerpoint/2010/main" val="2762050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with sTORIES</a:t>
            </a:r>
          </a:p>
        </p:txBody>
      </p:sp>
      <p:sp>
        <p:nvSpPr>
          <p:cNvPr id="3" name="Content Placeholder 2"/>
          <p:cNvSpPr>
            <a:spLocks noGrp="1"/>
          </p:cNvSpPr>
          <p:nvPr>
            <p:ph idx="1"/>
          </p:nvPr>
        </p:nvSpPr>
        <p:spPr>
          <a:xfrm>
            <a:off x="396440" y="1715293"/>
            <a:ext cx="8229600" cy="5006182"/>
          </a:xfrm>
        </p:spPr>
        <p:txBody>
          <a:bodyPr>
            <a:normAutofit lnSpcReduction="10000"/>
          </a:bodyPr>
          <a:lstStyle/>
          <a:p>
            <a:pPr marL="571500" indent="-457200">
              <a:buFont typeface="+mj-lt"/>
              <a:buAutoNum type="arabicPeriod"/>
            </a:pPr>
            <a:r>
              <a:rPr lang="en-US" sz="3000" dirty="0"/>
              <a:t>What do people BRAG about </a:t>
            </a:r>
            <a:r>
              <a:rPr lang="en-US" sz="3000" b="1" dirty="0">
                <a:solidFill>
                  <a:srgbClr val="FF0000"/>
                </a:solidFill>
              </a:rPr>
              <a:t>WHO</a:t>
            </a:r>
            <a:r>
              <a:rPr lang="en-US" sz="3000" dirty="0"/>
              <a:t> you are?</a:t>
            </a:r>
          </a:p>
          <a:p>
            <a:pPr marL="868680" lvl="1" indent="-457200">
              <a:buFont typeface="+mj-lt"/>
              <a:buAutoNum type="arabicPeriod"/>
            </a:pPr>
            <a:r>
              <a:rPr lang="en-US" sz="1600" dirty="0">
                <a:solidFill>
                  <a:schemeClr val="accent2"/>
                </a:solidFill>
              </a:rPr>
              <a:t>Power of 5 Questionnaire  - Top 5</a:t>
            </a:r>
          </a:p>
          <a:p>
            <a:pPr marL="868680" lvl="1" indent="-457200">
              <a:buFont typeface="+mj-lt"/>
              <a:buAutoNum type="arabicPeriod"/>
            </a:pPr>
            <a:r>
              <a:rPr lang="en-US" sz="1600" dirty="0">
                <a:solidFill>
                  <a:schemeClr val="accent2"/>
                </a:solidFill>
              </a:rPr>
              <a:t>Most end up with traits / talents NOT on their resume</a:t>
            </a:r>
          </a:p>
          <a:p>
            <a:pPr marL="411480" lvl="1" indent="0">
              <a:buNone/>
            </a:pPr>
            <a:endParaRPr lang="en-US" sz="1600" dirty="0">
              <a:solidFill>
                <a:schemeClr val="accent2"/>
              </a:solidFill>
            </a:endParaRPr>
          </a:p>
          <a:p>
            <a:pPr marL="571500" indent="-457200">
              <a:buFont typeface="+mj-lt"/>
              <a:buAutoNum type="arabicPeriod"/>
            </a:pPr>
            <a:r>
              <a:rPr lang="en-US" sz="3000" dirty="0"/>
              <a:t>What do people BRAG about </a:t>
            </a:r>
            <a:r>
              <a:rPr lang="en-US" sz="3000" b="1" dirty="0">
                <a:solidFill>
                  <a:srgbClr val="FF0000"/>
                </a:solidFill>
              </a:rPr>
              <a:t>WHAT</a:t>
            </a:r>
            <a:r>
              <a:rPr lang="en-US" sz="3000" dirty="0"/>
              <a:t> you have done?</a:t>
            </a:r>
          </a:p>
          <a:p>
            <a:pPr marL="868680" lvl="1" indent="-457200">
              <a:buFont typeface="+mj-lt"/>
              <a:buAutoNum type="arabicPeriod"/>
            </a:pPr>
            <a:r>
              <a:rPr lang="en-US" dirty="0">
                <a:solidFill>
                  <a:schemeClr val="accent2"/>
                </a:solidFill>
              </a:rPr>
              <a:t>Power of 5 Questionnaire  - Top 5</a:t>
            </a:r>
          </a:p>
          <a:p>
            <a:pPr marL="868680" lvl="1" indent="-457200">
              <a:buFont typeface="+mj-lt"/>
              <a:buAutoNum type="arabicPeriod"/>
            </a:pPr>
            <a:r>
              <a:rPr lang="en-US" dirty="0">
                <a:solidFill>
                  <a:schemeClr val="accent2"/>
                </a:solidFill>
              </a:rPr>
              <a:t>Most end up with items NOT on their resume</a:t>
            </a:r>
          </a:p>
          <a:p>
            <a:pPr marL="868680" lvl="1" indent="-457200">
              <a:buFont typeface="+mj-lt"/>
              <a:buAutoNum type="arabicPeriod"/>
            </a:pPr>
            <a:endParaRPr lang="en-US" sz="2400" dirty="0">
              <a:solidFill>
                <a:schemeClr val="accent2"/>
              </a:solidFill>
            </a:endParaRPr>
          </a:p>
          <a:p>
            <a:pPr marL="571500" indent="-457200">
              <a:buFont typeface="+mj-lt"/>
              <a:buAutoNum type="arabicPeriod"/>
            </a:pPr>
            <a:r>
              <a:rPr lang="en-US" sz="3000" dirty="0"/>
              <a:t>What type of work do you </a:t>
            </a:r>
            <a:r>
              <a:rPr lang="en-US" sz="3000" b="1" dirty="0">
                <a:solidFill>
                  <a:srgbClr val="FF0000"/>
                </a:solidFill>
              </a:rPr>
              <a:t>WANT</a:t>
            </a:r>
            <a:r>
              <a:rPr lang="en-US" sz="3000" dirty="0"/>
              <a:t> to do?</a:t>
            </a:r>
            <a:endParaRPr lang="en-US" sz="2200" dirty="0">
              <a:solidFill>
                <a:schemeClr val="accent2"/>
              </a:solidFill>
            </a:endParaRPr>
          </a:p>
          <a:p>
            <a:pPr marL="868680" lvl="1" indent="-457200">
              <a:buFont typeface="+mj-lt"/>
              <a:buAutoNum type="arabicPeriod"/>
            </a:pPr>
            <a:r>
              <a:rPr lang="en-US" sz="1600" dirty="0">
                <a:solidFill>
                  <a:srgbClr val="FF0000"/>
                </a:solidFill>
              </a:rPr>
              <a:t>Power of 5 Questionnaire  - Top 5</a:t>
            </a:r>
          </a:p>
          <a:p>
            <a:pPr marL="868680" lvl="1" indent="-457200">
              <a:buFont typeface="+mj-lt"/>
              <a:buAutoNum type="arabicPeriod"/>
            </a:pPr>
            <a:r>
              <a:rPr lang="en-US" dirty="0">
                <a:solidFill>
                  <a:srgbClr val="FF0000"/>
                </a:solidFill>
              </a:rPr>
              <a:t>This creates ‘transferable skills’ brainstorming ideas</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DA1E75A-D087-BD4F-8622-7152F49BCAFB}"/>
              </a:ext>
            </a:extLst>
          </p:cNvPr>
          <p:cNvSpPr>
            <a:spLocks noGrp="1"/>
          </p:cNvSpPr>
          <p:nvPr>
            <p:ph type="sldNum" sz="quarter" idx="12"/>
          </p:nvPr>
        </p:nvSpPr>
        <p:spPr/>
        <p:txBody>
          <a:bodyPr/>
          <a:lstStyle/>
          <a:p>
            <a:fld id="{F02F6AEE-F7AF-404A-A34A-23A0284C5260}" type="slidenum">
              <a:rPr lang="en-US" smtClean="0"/>
              <a:t>2</a:t>
            </a:fld>
            <a:endParaRPr lang="en-US"/>
          </a:p>
        </p:txBody>
      </p:sp>
    </p:spTree>
    <p:extLst>
      <p:ext uri="{BB962C8B-B14F-4D97-AF65-F5344CB8AC3E}">
        <p14:creationId xmlns:p14="http://schemas.microsoft.com/office/powerpoint/2010/main" val="716976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4.4  scrub for errors and inconsistencies</a:t>
            </a:r>
          </a:p>
        </p:txBody>
      </p:sp>
      <p:sp>
        <p:nvSpPr>
          <p:cNvPr id="3" name="Content Placeholder 2"/>
          <p:cNvSpPr>
            <a:spLocks noGrp="1"/>
          </p:cNvSpPr>
          <p:nvPr>
            <p:ph idx="1"/>
          </p:nvPr>
        </p:nvSpPr>
        <p:spPr/>
        <p:txBody>
          <a:bodyPr>
            <a:normAutofit lnSpcReduction="10000"/>
          </a:bodyPr>
          <a:lstStyle/>
          <a:p>
            <a:pPr marL="114300" indent="0">
              <a:buNone/>
            </a:pPr>
            <a:r>
              <a:rPr lang="en-US" dirty="0"/>
              <a:t>Typos, Errors:</a:t>
            </a:r>
          </a:p>
          <a:p>
            <a:r>
              <a:rPr lang="en-US" dirty="0"/>
              <a:t>Use spellcheck, but only as a first line of defense</a:t>
            </a:r>
          </a:p>
          <a:p>
            <a:r>
              <a:rPr lang="en-US" dirty="0"/>
              <a:t>Proofread it</a:t>
            </a:r>
          </a:p>
          <a:p>
            <a:r>
              <a:rPr lang="en-US" dirty="0"/>
              <a:t>Proofread it again the next day</a:t>
            </a:r>
          </a:p>
          <a:p>
            <a:r>
              <a:rPr lang="en-US" dirty="0"/>
              <a:t>Proofread by reading each word backwards / bottom up</a:t>
            </a:r>
          </a:p>
          <a:p>
            <a:r>
              <a:rPr lang="en-US" dirty="0"/>
              <a:t>Ask a meticulous friend/ family member to proofread it</a:t>
            </a:r>
          </a:p>
          <a:p>
            <a:r>
              <a:rPr lang="en-US" dirty="0"/>
              <a:t>Pay special attention to software names, acronyms, company names, school names, etc.</a:t>
            </a:r>
          </a:p>
          <a:p>
            <a:r>
              <a:rPr lang="en-US" dirty="0"/>
              <a:t>If your resume is sloppy, maybe your work is too!</a:t>
            </a:r>
          </a:p>
          <a:p>
            <a:pPr marL="114300" indent="0">
              <a:buNone/>
            </a:pP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9430" y="1117793"/>
            <a:ext cx="1568442" cy="1045628"/>
          </a:xfrm>
          <a:prstGeom prst="rect">
            <a:avLst/>
          </a:prstGeom>
        </p:spPr>
      </p:pic>
      <p:sp>
        <p:nvSpPr>
          <p:cNvPr id="4" name="Slide Number Placeholder 3">
            <a:extLst>
              <a:ext uri="{FF2B5EF4-FFF2-40B4-BE49-F238E27FC236}">
                <a16:creationId xmlns:a16="http://schemas.microsoft.com/office/drawing/2014/main" id="{9300D376-98C8-2448-92EC-869EFD5DBF91}"/>
              </a:ext>
            </a:extLst>
          </p:cNvPr>
          <p:cNvSpPr>
            <a:spLocks noGrp="1"/>
          </p:cNvSpPr>
          <p:nvPr>
            <p:ph type="sldNum" sz="quarter" idx="12"/>
          </p:nvPr>
        </p:nvSpPr>
        <p:spPr/>
        <p:txBody>
          <a:bodyPr/>
          <a:lstStyle/>
          <a:p>
            <a:fld id="{F02F6AEE-F7AF-404A-A34A-23A0284C5260}" type="slidenum">
              <a:rPr lang="en-US" smtClean="0"/>
              <a:t>20</a:t>
            </a:fld>
            <a:endParaRPr lang="en-US"/>
          </a:p>
        </p:txBody>
      </p:sp>
    </p:spTree>
    <p:extLst>
      <p:ext uri="{BB962C8B-B14F-4D97-AF65-F5344CB8AC3E}">
        <p14:creationId xmlns:p14="http://schemas.microsoft.com/office/powerpoint/2010/main" val="159012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5.1  Avoid old-school habits</a:t>
            </a:r>
          </a:p>
        </p:txBody>
      </p:sp>
      <p:sp>
        <p:nvSpPr>
          <p:cNvPr id="3" name="Content Placeholder 2"/>
          <p:cNvSpPr>
            <a:spLocks noGrp="1"/>
          </p:cNvSpPr>
          <p:nvPr>
            <p:ph idx="1"/>
          </p:nvPr>
        </p:nvSpPr>
        <p:spPr/>
        <p:txBody>
          <a:bodyPr>
            <a:normAutofit lnSpcReduction="10000"/>
          </a:bodyPr>
          <a:lstStyle/>
          <a:p>
            <a:pPr marL="114300" indent="0">
              <a:buNone/>
            </a:pPr>
            <a:r>
              <a:rPr lang="en-US" dirty="0"/>
              <a:t>THE PROBLEM:</a:t>
            </a:r>
          </a:p>
          <a:p>
            <a:r>
              <a:rPr lang="en-US" dirty="0"/>
              <a:t>Physical address</a:t>
            </a:r>
          </a:p>
          <a:p>
            <a:r>
              <a:rPr lang="en-US" dirty="0"/>
              <a:t>Objective</a:t>
            </a:r>
          </a:p>
          <a:p>
            <a:r>
              <a:rPr lang="en-US" dirty="0"/>
              <a:t>References available upon request</a:t>
            </a:r>
          </a:p>
          <a:p>
            <a:r>
              <a:rPr lang="en-US" dirty="0"/>
              <a:t>Written in 3</a:t>
            </a:r>
            <a:r>
              <a:rPr lang="en-US" baseline="30000" dirty="0"/>
              <a:t>rd</a:t>
            </a:r>
            <a:r>
              <a:rPr lang="en-US" dirty="0"/>
              <a:t> person </a:t>
            </a:r>
            <a:r>
              <a:rPr lang="en-US" dirty="0">
                <a:solidFill>
                  <a:schemeClr val="accent4"/>
                </a:solidFill>
              </a:rPr>
              <a:t>(as though someone else is speaking about you)</a:t>
            </a:r>
          </a:p>
          <a:p>
            <a:r>
              <a:rPr lang="en-US" dirty="0"/>
              <a:t>Resume saved as “resume1” or “resume-final”</a:t>
            </a:r>
          </a:p>
          <a:p>
            <a:r>
              <a:rPr lang="en-US" dirty="0"/>
              <a:t>Unprofessional sounding email</a:t>
            </a:r>
          </a:p>
          <a:p>
            <a:r>
              <a:rPr lang="en-US" dirty="0"/>
              <a:t>One page resume (for anyone other than a new grad)</a:t>
            </a:r>
          </a:p>
          <a:p>
            <a:r>
              <a:rPr lang="en-US" dirty="0"/>
              <a:t>Include personal information – married, kids, etc.</a:t>
            </a:r>
          </a:p>
          <a:p>
            <a:endParaRPr lang="en-US" dirty="0">
              <a:solidFill>
                <a:schemeClr val="accent4"/>
              </a:solidFill>
            </a:endParaRPr>
          </a:p>
        </p:txBody>
      </p:sp>
      <p:sp>
        <p:nvSpPr>
          <p:cNvPr id="4" name="Slide Number Placeholder 3">
            <a:extLst>
              <a:ext uri="{FF2B5EF4-FFF2-40B4-BE49-F238E27FC236}">
                <a16:creationId xmlns:a16="http://schemas.microsoft.com/office/drawing/2014/main" id="{D18558D5-0046-3E40-9E97-025B3AF22F0C}"/>
              </a:ext>
            </a:extLst>
          </p:cNvPr>
          <p:cNvSpPr>
            <a:spLocks noGrp="1"/>
          </p:cNvSpPr>
          <p:nvPr>
            <p:ph type="sldNum" sz="quarter" idx="12"/>
          </p:nvPr>
        </p:nvSpPr>
        <p:spPr/>
        <p:txBody>
          <a:bodyPr/>
          <a:lstStyle/>
          <a:p>
            <a:fld id="{F02F6AEE-F7AF-404A-A34A-23A0284C5260}" type="slidenum">
              <a:rPr lang="en-US" smtClean="0"/>
              <a:t>21</a:t>
            </a:fld>
            <a:endParaRPr lang="en-US"/>
          </a:p>
        </p:txBody>
      </p:sp>
      <p:pic>
        <p:nvPicPr>
          <p:cNvPr id="6" name="Picture 5">
            <a:extLst>
              <a:ext uri="{FF2B5EF4-FFF2-40B4-BE49-F238E27FC236}">
                <a16:creationId xmlns:a16="http://schemas.microsoft.com/office/drawing/2014/main" id="{7C894468-1666-CC4A-A769-5B62FCC5E9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1677986"/>
            <a:ext cx="2286000" cy="1716491"/>
          </a:xfrm>
          <a:prstGeom prst="rect">
            <a:avLst/>
          </a:prstGeom>
        </p:spPr>
      </p:pic>
    </p:spTree>
    <p:extLst>
      <p:ext uri="{BB962C8B-B14F-4D97-AF65-F5344CB8AC3E}">
        <p14:creationId xmlns:p14="http://schemas.microsoft.com/office/powerpoint/2010/main" val="3215899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5.2  Avoid old-school habits</a:t>
            </a:r>
          </a:p>
        </p:txBody>
      </p:sp>
      <p:sp>
        <p:nvSpPr>
          <p:cNvPr id="3" name="Content Placeholder 2"/>
          <p:cNvSpPr>
            <a:spLocks noGrp="1"/>
          </p:cNvSpPr>
          <p:nvPr>
            <p:ph idx="1"/>
          </p:nvPr>
        </p:nvSpPr>
        <p:spPr/>
        <p:txBody>
          <a:bodyPr>
            <a:normAutofit/>
          </a:bodyPr>
          <a:lstStyle/>
          <a:p>
            <a:pPr marL="114300" indent="0">
              <a:buNone/>
            </a:pPr>
            <a:r>
              <a:rPr lang="en-US" dirty="0"/>
              <a:t>Street Address:</a:t>
            </a:r>
          </a:p>
          <a:p>
            <a:r>
              <a:rPr lang="en-US" dirty="0"/>
              <a:t>Limited address – Tulsa, OK 74135</a:t>
            </a:r>
          </a:p>
          <a:p>
            <a:endParaRPr lang="en-US" dirty="0"/>
          </a:p>
          <a:p>
            <a:r>
              <a:rPr lang="en-US" dirty="0">
                <a:solidFill>
                  <a:schemeClr val="accent4"/>
                </a:solidFill>
              </a:rPr>
              <a:t>Employers do not need your mailing address as part of the job search process</a:t>
            </a:r>
          </a:p>
          <a:p>
            <a:pPr lvl="1"/>
            <a:r>
              <a:rPr lang="en-US" dirty="0">
                <a:solidFill>
                  <a:schemeClr val="accent4"/>
                </a:solidFill>
              </a:rPr>
              <a:t>An employer could check your address using Zillow to determine your home worth and try to figure out if you can afford to take this job or could use it to adjust the offer.</a:t>
            </a:r>
          </a:p>
        </p:txBody>
      </p:sp>
      <p:sp>
        <p:nvSpPr>
          <p:cNvPr id="4" name="Slide Number Placeholder 3">
            <a:extLst>
              <a:ext uri="{FF2B5EF4-FFF2-40B4-BE49-F238E27FC236}">
                <a16:creationId xmlns:a16="http://schemas.microsoft.com/office/drawing/2014/main" id="{11E37BC8-925A-E440-A41B-387C4DC4383F}"/>
              </a:ext>
            </a:extLst>
          </p:cNvPr>
          <p:cNvSpPr>
            <a:spLocks noGrp="1"/>
          </p:cNvSpPr>
          <p:nvPr>
            <p:ph type="sldNum" sz="quarter" idx="12"/>
          </p:nvPr>
        </p:nvSpPr>
        <p:spPr/>
        <p:txBody>
          <a:bodyPr/>
          <a:lstStyle/>
          <a:p>
            <a:fld id="{F02F6AEE-F7AF-404A-A34A-23A0284C5260}" type="slidenum">
              <a:rPr lang="en-US" smtClean="0"/>
              <a:t>22</a:t>
            </a:fld>
            <a:endParaRPr lang="en-US"/>
          </a:p>
        </p:txBody>
      </p:sp>
    </p:spTree>
    <p:extLst>
      <p:ext uri="{BB962C8B-B14F-4D97-AF65-F5344CB8AC3E}">
        <p14:creationId xmlns:p14="http://schemas.microsoft.com/office/powerpoint/2010/main" val="563777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5.3  Avoid old-school habits</a:t>
            </a:r>
          </a:p>
        </p:txBody>
      </p:sp>
      <p:sp>
        <p:nvSpPr>
          <p:cNvPr id="3" name="Content Placeholder 2"/>
          <p:cNvSpPr>
            <a:spLocks noGrp="1"/>
          </p:cNvSpPr>
          <p:nvPr>
            <p:ph idx="1"/>
          </p:nvPr>
        </p:nvSpPr>
        <p:spPr/>
        <p:txBody>
          <a:bodyPr>
            <a:normAutofit/>
          </a:bodyPr>
          <a:lstStyle/>
          <a:p>
            <a:pPr marL="114300" indent="0">
              <a:buNone/>
            </a:pPr>
            <a:r>
              <a:rPr lang="en-US" dirty="0"/>
              <a:t>Objectives:</a:t>
            </a:r>
          </a:p>
          <a:p>
            <a:r>
              <a:rPr lang="en-US" dirty="0"/>
              <a:t>Professional summary vs. objective</a:t>
            </a:r>
          </a:p>
          <a:p>
            <a:pPr lvl="1"/>
            <a:r>
              <a:rPr lang="en-US" dirty="0"/>
              <a:t>Objectives are taught to new grads (WHY? No Idea.)</a:t>
            </a:r>
          </a:p>
          <a:p>
            <a:pPr lvl="1"/>
            <a:r>
              <a:rPr lang="en-US" dirty="0"/>
              <a:t>They have no work history that defines their career</a:t>
            </a:r>
          </a:p>
          <a:p>
            <a:pPr lvl="1"/>
            <a:r>
              <a:rPr lang="en-US" dirty="0"/>
              <a:t>Objectives are about YOU, not them</a:t>
            </a:r>
          </a:p>
          <a:p>
            <a:endParaRPr lang="en-US" dirty="0">
              <a:solidFill>
                <a:schemeClr val="accent4"/>
              </a:solidFill>
            </a:endParaRPr>
          </a:p>
        </p:txBody>
      </p:sp>
      <p:sp>
        <p:nvSpPr>
          <p:cNvPr id="4" name="Slide Number Placeholder 3">
            <a:extLst>
              <a:ext uri="{FF2B5EF4-FFF2-40B4-BE49-F238E27FC236}">
                <a16:creationId xmlns:a16="http://schemas.microsoft.com/office/drawing/2014/main" id="{EB37E371-E576-6244-93B6-FB58C31966BD}"/>
              </a:ext>
            </a:extLst>
          </p:cNvPr>
          <p:cNvSpPr>
            <a:spLocks noGrp="1"/>
          </p:cNvSpPr>
          <p:nvPr>
            <p:ph type="sldNum" sz="quarter" idx="12"/>
          </p:nvPr>
        </p:nvSpPr>
        <p:spPr/>
        <p:txBody>
          <a:bodyPr/>
          <a:lstStyle/>
          <a:p>
            <a:fld id="{F02F6AEE-F7AF-404A-A34A-23A0284C5260}" type="slidenum">
              <a:rPr lang="en-US" smtClean="0"/>
              <a:t>23</a:t>
            </a:fld>
            <a:endParaRPr lang="en-US"/>
          </a:p>
        </p:txBody>
      </p:sp>
      <p:pic>
        <p:nvPicPr>
          <p:cNvPr id="6" name="Picture 5">
            <a:extLst>
              <a:ext uri="{FF2B5EF4-FFF2-40B4-BE49-F238E27FC236}">
                <a16:creationId xmlns:a16="http://schemas.microsoft.com/office/drawing/2014/main" id="{8FFD66AC-BCCA-1F46-9DCD-EF5AA4A11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3795712"/>
            <a:ext cx="2560638" cy="2560638"/>
          </a:xfrm>
          <a:prstGeom prst="rect">
            <a:avLst/>
          </a:prstGeom>
        </p:spPr>
      </p:pic>
    </p:spTree>
    <p:extLst>
      <p:ext uri="{BB962C8B-B14F-4D97-AF65-F5344CB8AC3E}">
        <p14:creationId xmlns:p14="http://schemas.microsoft.com/office/powerpoint/2010/main" val="1826125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5.4  Avoid old-school habits</a:t>
            </a:r>
          </a:p>
        </p:txBody>
      </p:sp>
      <p:sp>
        <p:nvSpPr>
          <p:cNvPr id="3" name="Content Placeholder 2"/>
          <p:cNvSpPr>
            <a:spLocks noGrp="1"/>
          </p:cNvSpPr>
          <p:nvPr>
            <p:ph idx="1"/>
          </p:nvPr>
        </p:nvSpPr>
        <p:spPr/>
        <p:txBody>
          <a:bodyPr>
            <a:normAutofit/>
          </a:bodyPr>
          <a:lstStyle/>
          <a:p>
            <a:pPr marL="114300" indent="0">
              <a:buNone/>
            </a:pPr>
            <a:r>
              <a:rPr lang="en-US" dirty="0"/>
              <a:t>Reference:</a:t>
            </a:r>
          </a:p>
          <a:p>
            <a:r>
              <a:rPr lang="en-US" dirty="0"/>
              <a:t>References are assumed; no need to mention</a:t>
            </a:r>
          </a:p>
          <a:p>
            <a:pPr lvl="1"/>
            <a:r>
              <a:rPr lang="en-US" dirty="0"/>
              <a:t>=&gt;&gt;&gt;  Have Ready in a separate document detailing relationship with each.</a:t>
            </a:r>
          </a:p>
          <a:p>
            <a:r>
              <a:rPr lang="en-US" dirty="0">
                <a:solidFill>
                  <a:schemeClr val="accent4"/>
                </a:solidFill>
              </a:rPr>
              <a:t>You may be tempted to include “references available upon request” because that’s been taught forever.</a:t>
            </a:r>
          </a:p>
          <a:p>
            <a:pPr lvl="1"/>
            <a:r>
              <a:rPr lang="en-US" dirty="0">
                <a:solidFill>
                  <a:schemeClr val="accent4"/>
                </a:solidFill>
              </a:rPr>
              <a:t>Note:  If you don’t have references, you’re dead before you start.  PREP THEM NOW.   </a:t>
            </a:r>
          </a:p>
        </p:txBody>
      </p:sp>
      <p:sp>
        <p:nvSpPr>
          <p:cNvPr id="4" name="Slide Number Placeholder 3">
            <a:extLst>
              <a:ext uri="{FF2B5EF4-FFF2-40B4-BE49-F238E27FC236}">
                <a16:creationId xmlns:a16="http://schemas.microsoft.com/office/drawing/2014/main" id="{2B982469-982C-D047-8205-A0DB4E858C60}"/>
              </a:ext>
            </a:extLst>
          </p:cNvPr>
          <p:cNvSpPr>
            <a:spLocks noGrp="1"/>
          </p:cNvSpPr>
          <p:nvPr>
            <p:ph type="sldNum" sz="quarter" idx="12"/>
          </p:nvPr>
        </p:nvSpPr>
        <p:spPr/>
        <p:txBody>
          <a:bodyPr/>
          <a:lstStyle/>
          <a:p>
            <a:fld id="{F02F6AEE-F7AF-404A-A34A-23A0284C5260}" type="slidenum">
              <a:rPr lang="en-US" smtClean="0"/>
              <a:t>24</a:t>
            </a:fld>
            <a:endParaRPr lang="en-US"/>
          </a:p>
        </p:txBody>
      </p:sp>
      <p:pic>
        <p:nvPicPr>
          <p:cNvPr id="6" name="Picture 5">
            <a:extLst>
              <a:ext uri="{FF2B5EF4-FFF2-40B4-BE49-F238E27FC236}">
                <a16:creationId xmlns:a16="http://schemas.microsoft.com/office/drawing/2014/main" id="{280CBA8A-DDC2-1D49-A04E-2CB031913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8436" y="4898050"/>
            <a:ext cx="2737763" cy="1827160"/>
          </a:xfrm>
          <a:prstGeom prst="rect">
            <a:avLst/>
          </a:prstGeom>
        </p:spPr>
      </p:pic>
    </p:spTree>
    <p:extLst>
      <p:ext uri="{BB962C8B-B14F-4D97-AF65-F5344CB8AC3E}">
        <p14:creationId xmlns:p14="http://schemas.microsoft.com/office/powerpoint/2010/main" val="280570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5.5  Avoid old-school habits</a:t>
            </a:r>
          </a:p>
        </p:txBody>
      </p:sp>
      <p:sp>
        <p:nvSpPr>
          <p:cNvPr id="3" name="Content Placeholder 2"/>
          <p:cNvSpPr>
            <a:spLocks noGrp="1"/>
          </p:cNvSpPr>
          <p:nvPr>
            <p:ph idx="1"/>
          </p:nvPr>
        </p:nvSpPr>
        <p:spPr/>
        <p:txBody>
          <a:bodyPr>
            <a:normAutofit lnSpcReduction="10000"/>
          </a:bodyPr>
          <a:lstStyle/>
          <a:p>
            <a:pPr marL="114300" indent="0">
              <a:buNone/>
            </a:pPr>
            <a:r>
              <a:rPr lang="en-US" dirty="0"/>
              <a:t>File Name:</a:t>
            </a:r>
          </a:p>
          <a:p>
            <a:r>
              <a:rPr lang="en-US" dirty="0"/>
              <a:t>Save your file as though it will be saved by someone with more than a few resumes</a:t>
            </a:r>
          </a:p>
          <a:p>
            <a:r>
              <a:rPr lang="en-US" dirty="0"/>
              <a:t>First Last 2020</a:t>
            </a:r>
          </a:p>
          <a:p>
            <a:r>
              <a:rPr lang="en-US" dirty="0"/>
              <a:t>Last First Aug20</a:t>
            </a:r>
          </a:p>
          <a:p>
            <a:r>
              <a:rPr lang="en-US" dirty="0"/>
              <a:t>Last First Company Aug20</a:t>
            </a:r>
          </a:p>
          <a:p>
            <a:r>
              <a:rPr lang="en-US" dirty="0"/>
              <a:t>Last First Company Title Aug20</a:t>
            </a:r>
            <a:endParaRPr lang="en-US" dirty="0">
              <a:solidFill>
                <a:schemeClr val="accent4"/>
              </a:solidFill>
            </a:endParaRPr>
          </a:p>
          <a:p>
            <a:pPr marL="114300" indent="0">
              <a:buNone/>
            </a:pPr>
            <a:endParaRPr lang="en-US" dirty="0">
              <a:solidFill>
                <a:schemeClr val="accent4"/>
              </a:solidFill>
            </a:endParaRPr>
          </a:p>
          <a:p>
            <a:r>
              <a:rPr lang="en-US" b="1" dirty="0">
                <a:solidFill>
                  <a:srgbClr val="FF0000"/>
                </a:solidFill>
              </a:rPr>
              <a:t>Fact:  </a:t>
            </a:r>
            <a:r>
              <a:rPr lang="en-US" dirty="0">
                <a:solidFill>
                  <a:schemeClr val="accent4"/>
                </a:solidFill>
              </a:rPr>
              <a:t>In 2016, I searched HD for ‘Resume’ file names and got 150+ documents </a:t>
            </a:r>
          </a:p>
          <a:p>
            <a:pPr lvl="1"/>
            <a:r>
              <a:rPr lang="en-US" dirty="0">
                <a:solidFill>
                  <a:schemeClr val="accent4"/>
                </a:solidFill>
              </a:rPr>
              <a:t>I deleted them – as I save all files first last name w/ date.</a:t>
            </a:r>
          </a:p>
        </p:txBody>
      </p:sp>
      <p:sp>
        <p:nvSpPr>
          <p:cNvPr id="4" name="Slide Number Placeholder 3">
            <a:extLst>
              <a:ext uri="{FF2B5EF4-FFF2-40B4-BE49-F238E27FC236}">
                <a16:creationId xmlns:a16="http://schemas.microsoft.com/office/drawing/2014/main" id="{48AAD350-70AD-814D-A3EF-BC2C70B9D387}"/>
              </a:ext>
            </a:extLst>
          </p:cNvPr>
          <p:cNvSpPr>
            <a:spLocks noGrp="1"/>
          </p:cNvSpPr>
          <p:nvPr>
            <p:ph type="sldNum" sz="quarter" idx="12"/>
          </p:nvPr>
        </p:nvSpPr>
        <p:spPr/>
        <p:txBody>
          <a:bodyPr/>
          <a:lstStyle/>
          <a:p>
            <a:fld id="{F02F6AEE-F7AF-404A-A34A-23A0284C5260}" type="slidenum">
              <a:rPr lang="en-US" smtClean="0"/>
              <a:t>25</a:t>
            </a:fld>
            <a:endParaRPr lang="en-US"/>
          </a:p>
        </p:txBody>
      </p:sp>
      <p:pic>
        <p:nvPicPr>
          <p:cNvPr id="6" name="Picture 5">
            <a:extLst>
              <a:ext uri="{FF2B5EF4-FFF2-40B4-BE49-F238E27FC236}">
                <a16:creationId xmlns:a16="http://schemas.microsoft.com/office/drawing/2014/main" id="{28E24C30-D7ED-D24E-A202-F0EE0B157AB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470" y="2556467"/>
            <a:ext cx="1733330" cy="2311304"/>
          </a:xfrm>
          <a:prstGeom prst="rect">
            <a:avLst/>
          </a:prstGeom>
        </p:spPr>
      </p:pic>
    </p:spTree>
    <p:extLst>
      <p:ext uri="{BB962C8B-B14F-4D97-AF65-F5344CB8AC3E}">
        <p14:creationId xmlns:p14="http://schemas.microsoft.com/office/powerpoint/2010/main" val="3314213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5.6  Avoid old-school habits</a:t>
            </a:r>
          </a:p>
        </p:txBody>
      </p:sp>
      <p:sp>
        <p:nvSpPr>
          <p:cNvPr id="3" name="Content Placeholder 2"/>
          <p:cNvSpPr>
            <a:spLocks noGrp="1"/>
          </p:cNvSpPr>
          <p:nvPr>
            <p:ph idx="1"/>
          </p:nvPr>
        </p:nvSpPr>
        <p:spPr/>
        <p:txBody>
          <a:bodyPr>
            <a:normAutofit/>
          </a:bodyPr>
          <a:lstStyle/>
          <a:p>
            <a:pPr marL="114300" indent="0">
              <a:buNone/>
            </a:pPr>
            <a:r>
              <a:rPr lang="en-US" dirty="0"/>
              <a:t>Pronouns:</a:t>
            </a:r>
          </a:p>
          <a:p>
            <a:r>
              <a:rPr lang="en-US" dirty="0"/>
              <a:t>3</a:t>
            </a:r>
            <a:r>
              <a:rPr lang="en-US" baseline="30000" dirty="0"/>
              <a:t>rd</a:t>
            </a:r>
            <a:r>
              <a:rPr lang="en-US" dirty="0"/>
              <a:t> person:  Jane Doe is an excellent event manager and never went over budget.</a:t>
            </a:r>
          </a:p>
          <a:p>
            <a:endParaRPr lang="en-US" dirty="0"/>
          </a:p>
          <a:p>
            <a:r>
              <a:rPr lang="en-US" dirty="0"/>
              <a:t>Better:  Managed numerous events ranging from $40,000 - $1.2MM, always staying within budget</a:t>
            </a:r>
          </a:p>
          <a:p>
            <a:pPr lvl="1"/>
            <a:r>
              <a:rPr lang="en-US" dirty="0"/>
              <a:t>It can be tough to scrub out the 3</a:t>
            </a:r>
            <a:r>
              <a:rPr lang="en-US" baseline="30000" dirty="0"/>
              <a:t>rd</a:t>
            </a:r>
            <a:r>
              <a:rPr lang="en-US" dirty="0"/>
              <a:t> person</a:t>
            </a:r>
          </a:p>
          <a:p>
            <a:pPr lvl="1"/>
            <a:r>
              <a:rPr lang="en-US" dirty="0"/>
              <a:t>You may need to step away and try at another time</a:t>
            </a:r>
          </a:p>
        </p:txBody>
      </p:sp>
      <p:sp>
        <p:nvSpPr>
          <p:cNvPr id="4" name="Slide Number Placeholder 3">
            <a:extLst>
              <a:ext uri="{FF2B5EF4-FFF2-40B4-BE49-F238E27FC236}">
                <a16:creationId xmlns:a16="http://schemas.microsoft.com/office/drawing/2014/main" id="{1A0C8CC5-89CA-4748-9E64-43D282786EBF}"/>
              </a:ext>
            </a:extLst>
          </p:cNvPr>
          <p:cNvSpPr>
            <a:spLocks noGrp="1"/>
          </p:cNvSpPr>
          <p:nvPr>
            <p:ph type="sldNum" sz="quarter" idx="12"/>
          </p:nvPr>
        </p:nvSpPr>
        <p:spPr/>
        <p:txBody>
          <a:bodyPr/>
          <a:lstStyle/>
          <a:p>
            <a:fld id="{F02F6AEE-F7AF-404A-A34A-23A0284C5260}" type="slidenum">
              <a:rPr lang="en-US" smtClean="0"/>
              <a:t>26</a:t>
            </a:fld>
            <a:endParaRPr lang="en-US"/>
          </a:p>
        </p:txBody>
      </p:sp>
      <p:pic>
        <p:nvPicPr>
          <p:cNvPr id="6" name="Picture 5">
            <a:extLst>
              <a:ext uri="{FF2B5EF4-FFF2-40B4-BE49-F238E27FC236}">
                <a16:creationId xmlns:a16="http://schemas.microsoft.com/office/drawing/2014/main" id="{A1451F7A-EB83-AF4C-985E-8369AFE1ACD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9185" y="1648245"/>
            <a:ext cx="1206729" cy="1769869"/>
          </a:xfrm>
          <a:prstGeom prst="rect">
            <a:avLst/>
          </a:prstGeom>
        </p:spPr>
      </p:pic>
    </p:spTree>
    <p:extLst>
      <p:ext uri="{BB962C8B-B14F-4D97-AF65-F5344CB8AC3E}">
        <p14:creationId xmlns:p14="http://schemas.microsoft.com/office/powerpoint/2010/main" val="122147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5.7  Avoid old-school habits</a:t>
            </a:r>
          </a:p>
        </p:txBody>
      </p:sp>
      <p:sp>
        <p:nvSpPr>
          <p:cNvPr id="3" name="Content Placeholder 2"/>
          <p:cNvSpPr>
            <a:spLocks noGrp="1"/>
          </p:cNvSpPr>
          <p:nvPr>
            <p:ph idx="1"/>
          </p:nvPr>
        </p:nvSpPr>
        <p:spPr/>
        <p:txBody>
          <a:bodyPr>
            <a:normAutofit fontScale="92500" lnSpcReduction="10000"/>
          </a:bodyPr>
          <a:lstStyle/>
          <a:p>
            <a:pPr marL="114300" indent="0">
              <a:buNone/>
            </a:pPr>
            <a:r>
              <a:rPr lang="en-US" dirty="0"/>
              <a:t>Your Email:</a:t>
            </a:r>
          </a:p>
          <a:p>
            <a:r>
              <a:rPr lang="en-US" dirty="0"/>
              <a:t>Unprofessional sounding emails don’t give a good first impression!</a:t>
            </a:r>
          </a:p>
          <a:p>
            <a:pPr marL="114300" indent="0">
              <a:buNone/>
            </a:pPr>
            <a:r>
              <a:rPr lang="en-US" dirty="0"/>
              <a:t>EXAMPLES:</a:t>
            </a:r>
          </a:p>
          <a:p>
            <a:r>
              <a:rPr lang="en-US" dirty="0"/>
              <a:t>Couchpotato64@junkmail.net </a:t>
            </a:r>
          </a:p>
          <a:p>
            <a:r>
              <a:rPr lang="en-US" dirty="0"/>
              <a:t>Beachbum08@unprofessional.com </a:t>
            </a:r>
          </a:p>
          <a:p>
            <a:endParaRPr lang="en-US" dirty="0"/>
          </a:p>
          <a:p>
            <a:pPr marL="114300" indent="0">
              <a:buNone/>
            </a:pPr>
            <a:r>
              <a:rPr lang="en-US" dirty="0"/>
              <a:t>TIPS:</a:t>
            </a:r>
          </a:p>
          <a:p>
            <a:r>
              <a:rPr lang="en-US" dirty="0"/>
              <a:t>Use something as close to first initial + last name or first + last or </a:t>
            </a:r>
            <a:r>
              <a:rPr lang="en-US" dirty="0" err="1"/>
              <a:t>first.last</a:t>
            </a:r>
            <a:endParaRPr lang="en-US" dirty="0"/>
          </a:p>
          <a:p>
            <a:r>
              <a:rPr lang="en-US" dirty="0"/>
              <a:t>If you use a number make it one digit or three; avoid two or four </a:t>
            </a:r>
            <a:r>
              <a:rPr lang="en-US" dirty="0">
                <a:solidFill>
                  <a:schemeClr val="accent1"/>
                </a:solidFill>
              </a:rPr>
              <a:t>(they look like dates of birth, graduation, etc.)</a:t>
            </a:r>
          </a:p>
          <a:p>
            <a:endParaRPr lang="en-US" dirty="0"/>
          </a:p>
          <a:p>
            <a:endParaRPr lang="en-US" dirty="0">
              <a:solidFill>
                <a:schemeClr val="accent4"/>
              </a:solidFill>
            </a:endParaRPr>
          </a:p>
        </p:txBody>
      </p:sp>
      <p:sp>
        <p:nvSpPr>
          <p:cNvPr id="4" name="Slide Number Placeholder 3">
            <a:extLst>
              <a:ext uri="{FF2B5EF4-FFF2-40B4-BE49-F238E27FC236}">
                <a16:creationId xmlns:a16="http://schemas.microsoft.com/office/drawing/2014/main" id="{CA53DB3D-9B79-AF48-BC40-BC28FFB72562}"/>
              </a:ext>
            </a:extLst>
          </p:cNvPr>
          <p:cNvSpPr>
            <a:spLocks noGrp="1"/>
          </p:cNvSpPr>
          <p:nvPr>
            <p:ph type="sldNum" sz="quarter" idx="12"/>
          </p:nvPr>
        </p:nvSpPr>
        <p:spPr/>
        <p:txBody>
          <a:bodyPr/>
          <a:lstStyle/>
          <a:p>
            <a:fld id="{F02F6AEE-F7AF-404A-A34A-23A0284C5260}" type="slidenum">
              <a:rPr lang="en-US" smtClean="0"/>
              <a:t>27</a:t>
            </a:fld>
            <a:endParaRPr lang="en-US"/>
          </a:p>
        </p:txBody>
      </p:sp>
      <p:pic>
        <p:nvPicPr>
          <p:cNvPr id="6" name="Picture 5">
            <a:extLst>
              <a:ext uri="{FF2B5EF4-FFF2-40B4-BE49-F238E27FC236}">
                <a16:creationId xmlns:a16="http://schemas.microsoft.com/office/drawing/2014/main" id="{3D507AE7-DEF6-4242-83E8-08157670630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2654300"/>
            <a:ext cx="2705100" cy="1803400"/>
          </a:xfrm>
          <a:prstGeom prst="rect">
            <a:avLst/>
          </a:prstGeom>
        </p:spPr>
      </p:pic>
    </p:spTree>
    <p:extLst>
      <p:ext uri="{BB962C8B-B14F-4D97-AF65-F5344CB8AC3E}">
        <p14:creationId xmlns:p14="http://schemas.microsoft.com/office/powerpoint/2010/main" val="2846790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5.8  Avoid old-school habits</a:t>
            </a:r>
          </a:p>
        </p:txBody>
      </p:sp>
      <p:sp>
        <p:nvSpPr>
          <p:cNvPr id="3" name="Content Placeholder 2"/>
          <p:cNvSpPr>
            <a:spLocks noGrp="1"/>
          </p:cNvSpPr>
          <p:nvPr>
            <p:ph idx="1"/>
          </p:nvPr>
        </p:nvSpPr>
        <p:spPr/>
        <p:txBody>
          <a:bodyPr>
            <a:normAutofit/>
          </a:bodyPr>
          <a:lstStyle/>
          <a:p>
            <a:pPr marL="114300" indent="0">
              <a:buNone/>
            </a:pPr>
            <a:r>
              <a:rPr lang="en-US" dirty="0"/>
              <a:t>Resume Length:</a:t>
            </a:r>
          </a:p>
          <a:p>
            <a:r>
              <a:rPr lang="en-US" dirty="0"/>
              <a:t>As a rule, your resume needs to be </a:t>
            </a:r>
            <a:r>
              <a:rPr lang="en-US" b="1" dirty="0">
                <a:solidFill>
                  <a:srgbClr val="FF0000"/>
                </a:solidFill>
              </a:rPr>
              <a:t>two pages</a:t>
            </a:r>
          </a:p>
          <a:p>
            <a:r>
              <a:rPr lang="en-US" dirty="0"/>
              <a:t>One-page resumes are mostly just new grads</a:t>
            </a:r>
          </a:p>
          <a:p>
            <a:r>
              <a:rPr lang="en-US" dirty="0"/>
              <a:t>Exceptions abound with resume rules</a:t>
            </a:r>
          </a:p>
          <a:p>
            <a:pPr lvl="1"/>
            <a:r>
              <a:rPr lang="en-US" dirty="0"/>
              <a:t>Technical &amp; Sr Exec resumes can be longer</a:t>
            </a:r>
          </a:p>
          <a:p>
            <a:pPr lvl="1"/>
            <a:r>
              <a:rPr lang="en-US" dirty="0"/>
              <a:t>Creative resumes might not follow same format</a:t>
            </a:r>
          </a:p>
          <a:p>
            <a:r>
              <a:rPr lang="en-US" dirty="0"/>
              <a:t>If it goes longer than two pages, make it interesting</a:t>
            </a:r>
          </a:p>
          <a:p>
            <a:pPr lvl="1"/>
            <a:r>
              <a:rPr lang="en-US" dirty="0"/>
              <a:t>=&gt;&gt; 3</a:t>
            </a:r>
            <a:r>
              <a:rPr lang="en-US" baseline="30000" dirty="0"/>
              <a:t>rd</a:t>
            </a:r>
            <a:r>
              <a:rPr lang="en-US" dirty="0"/>
              <a:t> page less of a big deal when viewed only on-line</a:t>
            </a:r>
          </a:p>
          <a:p>
            <a:endParaRPr lang="en-US" dirty="0">
              <a:solidFill>
                <a:schemeClr val="accent4"/>
              </a:solidFill>
            </a:endParaRPr>
          </a:p>
        </p:txBody>
      </p:sp>
      <p:sp>
        <p:nvSpPr>
          <p:cNvPr id="4" name="Slide Number Placeholder 3">
            <a:extLst>
              <a:ext uri="{FF2B5EF4-FFF2-40B4-BE49-F238E27FC236}">
                <a16:creationId xmlns:a16="http://schemas.microsoft.com/office/drawing/2014/main" id="{37A53495-5D21-804D-AC5B-0C54D0444CCB}"/>
              </a:ext>
            </a:extLst>
          </p:cNvPr>
          <p:cNvSpPr>
            <a:spLocks noGrp="1"/>
          </p:cNvSpPr>
          <p:nvPr>
            <p:ph type="sldNum" sz="quarter" idx="12"/>
          </p:nvPr>
        </p:nvSpPr>
        <p:spPr/>
        <p:txBody>
          <a:bodyPr/>
          <a:lstStyle/>
          <a:p>
            <a:fld id="{F02F6AEE-F7AF-404A-A34A-23A0284C5260}" type="slidenum">
              <a:rPr lang="en-US" smtClean="0"/>
              <a:t>28</a:t>
            </a:fld>
            <a:endParaRPr lang="en-US"/>
          </a:p>
        </p:txBody>
      </p:sp>
      <p:pic>
        <p:nvPicPr>
          <p:cNvPr id="6" name="Picture 5">
            <a:extLst>
              <a:ext uri="{FF2B5EF4-FFF2-40B4-BE49-F238E27FC236}">
                <a16:creationId xmlns:a16="http://schemas.microsoft.com/office/drawing/2014/main" id="{99C9DC67-D32A-5B40-B804-0EB78EA1CD2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5121501"/>
            <a:ext cx="2560480" cy="1443491"/>
          </a:xfrm>
          <a:prstGeom prst="rect">
            <a:avLst/>
          </a:prstGeom>
        </p:spPr>
      </p:pic>
    </p:spTree>
    <p:extLst>
      <p:ext uri="{BB962C8B-B14F-4D97-AF65-F5344CB8AC3E}">
        <p14:creationId xmlns:p14="http://schemas.microsoft.com/office/powerpoint/2010/main" val="3838177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5.8  Avoid old-school habits</a:t>
            </a:r>
          </a:p>
        </p:txBody>
      </p:sp>
      <p:sp>
        <p:nvSpPr>
          <p:cNvPr id="3" name="Content Placeholder 2"/>
          <p:cNvSpPr>
            <a:spLocks noGrp="1"/>
          </p:cNvSpPr>
          <p:nvPr>
            <p:ph idx="1"/>
          </p:nvPr>
        </p:nvSpPr>
        <p:spPr/>
        <p:txBody>
          <a:bodyPr>
            <a:normAutofit/>
          </a:bodyPr>
          <a:lstStyle/>
          <a:p>
            <a:pPr marL="114300" indent="0">
              <a:buNone/>
            </a:pPr>
            <a:r>
              <a:rPr lang="en-US" dirty="0"/>
              <a:t>THE FIX:</a:t>
            </a:r>
          </a:p>
          <a:p>
            <a:r>
              <a:rPr lang="en-US" dirty="0"/>
              <a:t>Omit personal information</a:t>
            </a:r>
          </a:p>
          <a:p>
            <a:pPr lvl="1"/>
            <a:r>
              <a:rPr lang="en-US" dirty="0"/>
              <a:t>Marital status</a:t>
            </a:r>
          </a:p>
          <a:p>
            <a:pPr lvl="1"/>
            <a:r>
              <a:rPr lang="en-US" dirty="0"/>
              <a:t>Divorce</a:t>
            </a:r>
          </a:p>
          <a:p>
            <a:pPr lvl="1"/>
            <a:r>
              <a:rPr lang="en-US" dirty="0"/>
              <a:t>Children</a:t>
            </a:r>
          </a:p>
          <a:p>
            <a:pPr lvl="1"/>
            <a:r>
              <a:rPr lang="en-US" dirty="0"/>
              <a:t>Ill or aging parents</a:t>
            </a:r>
          </a:p>
          <a:p>
            <a:pPr lvl="1"/>
            <a:r>
              <a:rPr lang="en-US" dirty="0"/>
              <a:t>Photograph (like European CV)</a:t>
            </a:r>
          </a:p>
          <a:p>
            <a:pPr lvl="1"/>
            <a:endParaRPr lang="en-US" dirty="0"/>
          </a:p>
          <a:p>
            <a:r>
              <a:rPr lang="en-US" dirty="0"/>
              <a:t>Cut this from both your resume and any job-related communication</a:t>
            </a:r>
          </a:p>
          <a:p>
            <a:endParaRPr lang="en-US" dirty="0">
              <a:solidFill>
                <a:schemeClr val="accent4"/>
              </a:solidFill>
            </a:endParaRPr>
          </a:p>
        </p:txBody>
      </p:sp>
      <p:sp>
        <p:nvSpPr>
          <p:cNvPr id="4" name="Slide Number Placeholder 3">
            <a:extLst>
              <a:ext uri="{FF2B5EF4-FFF2-40B4-BE49-F238E27FC236}">
                <a16:creationId xmlns:a16="http://schemas.microsoft.com/office/drawing/2014/main" id="{634DB30F-A340-3640-8E7B-998265BBE22B}"/>
              </a:ext>
            </a:extLst>
          </p:cNvPr>
          <p:cNvSpPr>
            <a:spLocks noGrp="1"/>
          </p:cNvSpPr>
          <p:nvPr>
            <p:ph type="sldNum" sz="quarter" idx="12"/>
          </p:nvPr>
        </p:nvSpPr>
        <p:spPr/>
        <p:txBody>
          <a:bodyPr/>
          <a:lstStyle/>
          <a:p>
            <a:fld id="{F02F6AEE-F7AF-404A-A34A-23A0284C5260}" type="slidenum">
              <a:rPr lang="en-US" smtClean="0"/>
              <a:t>29</a:t>
            </a:fld>
            <a:endParaRPr lang="en-US"/>
          </a:p>
        </p:txBody>
      </p:sp>
      <p:pic>
        <p:nvPicPr>
          <p:cNvPr id="6" name="Picture 5">
            <a:extLst>
              <a:ext uri="{FF2B5EF4-FFF2-40B4-BE49-F238E27FC236}">
                <a16:creationId xmlns:a16="http://schemas.microsoft.com/office/drawing/2014/main" id="{7300BD80-6AEA-7846-BA67-1721F5729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1100" y="1752600"/>
            <a:ext cx="3543300" cy="2362200"/>
          </a:xfrm>
          <a:prstGeom prst="rect">
            <a:avLst/>
          </a:prstGeom>
        </p:spPr>
      </p:pic>
    </p:spTree>
    <p:extLst>
      <p:ext uri="{BB962C8B-B14F-4D97-AF65-F5344CB8AC3E}">
        <p14:creationId xmlns:p14="http://schemas.microsoft.com/office/powerpoint/2010/main" val="1950182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with sTORIES</a:t>
            </a:r>
          </a:p>
        </p:txBody>
      </p:sp>
      <p:sp>
        <p:nvSpPr>
          <p:cNvPr id="3" name="Content Placeholder 2"/>
          <p:cNvSpPr>
            <a:spLocks noGrp="1"/>
          </p:cNvSpPr>
          <p:nvPr>
            <p:ph idx="1"/>
          </p:nvPr>
        </p:nvSpPr>
        <p:spPr>
          <a:xfrm>
            <a:off x="396440" y="1715293"/>
            <a:ext cx="8229600" cy="5006182"/>
          </a:xfrm>
        </p:spPr>
        <p:txBody>
          <a:bodyPr>
            <a:normAutofit/>
          </a:bodyPr>
          <a:lstStyle/>
          <a:p>
            <a:pPr marL="571500" indent="-457200">
              <a:buFont typeface="+mj-lt"/>
              <a:buAutoNum type="arabicPeriod"/>
            </a:pPr>
            <a:r>
              <a:rPr lang="en-US" sz="3000" dirty="0"/>
              <a:t>What are FIVE measurable outcomes you have achieved?</a:t>
            </a:r>
          </a:p>
          <a:p>
            <a:pPr marL="868680" lvl="1" indent="-457200">
              <a:buFont typeface="+mj-lt"/>
              <a:buAutoNum type="arabicPeriod"/>
            </a:pPr>
            <a:r>
              <a:rPr lang="en-US" sz="1600" dirty="0">
                <a:solidFill>
                  <a:schemeClr val="accent2"/>
                </a:solidFill>
              </a:rPr>
              <a:t>Think in terms of: Situation, Task, Action, Result (S.T.A.R.)</a:t>
            </a:r>
          </a:p>
          <a:p>
            <a:pPr marL="868680" lvl="1" indent="-457200">
              <a:buFont typeface="+mj-lt"/>
              <a:buAutoNum type="arabicPeriod"/>
            </a:pPr>
            <a:r>
              <a:rPr lang="en-US" sz="1600" dirty="0">
                <a:solidFill>
                  <a:schemeClr val="accent2"/>
                </a:solidFill>
              </a:rPr>
              <a:t>Can be from Work, Volunteer, Hobbies…</a:t>
            </a:r>
          </a:p>
          <a:p>
            <a:pPr marL="1143000" lvl="2" indent="-457200">
              <a:buFont typeface="+mj-lt"/>
              <a:buAutoNum type="arabicPeriod"/>
            </a:pPr>
            <a:r>
              <a:rPr lang="en-US" sz="1400" dirty="0">
                <a:solidFill>
                  <a:schemeClr val="accent2"/>
                </a:solidFill>
              </a:rPr>
              <a:t>Resume Questionnaire</a:t>
            </a:r>
          </a:p>
          <a:p>
            <a:pPr marL="411480" lvl="1" indent="0">
              <a:buNone/>
            </a:pPr>
            <a:endParaRPr lang="en-US" sz="1600" dirty="0">
              <a:solidFill>
                <a:schemeClr val="accent2"/>
              </a:solidFill>
            </a:endParaRPr>
          </a:p>
          <a:p>
            <a:pPr marL="571500" indent="-457200">
              <a:buFont typeface="+mj-lt"/>
              <a:buAutoNum type="arabicPeriod"/>
            </a:pPr>
            <a:r>
              <a:rPr lang="en-US" sz="3000" dirty="0"/>
              <a:t>Recommendation Letters OR Recommendations on LinkedIN </a:t>
            </a:r>
            <a:r>
              <a:rPr lang="en-US" sz="2400" dirty="0"/>
              <a:t>– </a:t>
            </a:r>
            <a:r>
              <a:rPr lang="en-US" dirty="0"/>
              <a:t>D</a:t>
            </a:r>
            <a:r>
              <a:rPr lang="en-US" sz="2400" dirty="0"/>
              <a:t>o you have any?</a:t>
            </a:r>
          </a:p>
          <a:p>
            <a:pPr marL="868680" lvl="1" indent="-457200">
              <a:buFont typeface="+mj-lt"/>
              <a:buAutoNum type="arabicPeriod"/>
            </a:pPr>
            <a:r>
              <a:rPr lang="en-US" dirty="0">
                <a:solidFill>
                  <a:schemeClr val="accent2"/>
                </a:solidFill>
              </a:rPr>
              <a:t>Great source of HIDDEN value propositions</a:t>
            </a:r>
          </a:p>
          <a:p>
            <a:pPr marL="868680" lvl="1" indent="-457200">
              <a:buFont typeface="+mj-lt"/>
              <a:buAutoNum type="arabicPeriod"/>
            </a:pPr>
            <a:r>
              <a:rPr lang="en-US" dirty="0">
                <a:solidFill>
                  <a:schemeClr val="accent2"/>
                </a:solidFill>
              </a:rPr>
              <a:t>Most end up w/ items NOT on current resume</a:t>
            </a:r>
          </a:p>
          <a:p>
            <a:pPr marL="1143000" lvl="2" indent="-457200">
              <a:buFont typeface="+mj-lt"/>
              <a:buAutoNum type="arabicPeriod"/>
            </a:pPr>
            <a:r>
              <a:rPr lang="en-US" dirty="0">
                <a:solidFill>
                  <a:schemeClr val="accent2"/>
                </a:solidFill>
              </a:rPr>
              <a:t>Resume Questionnaire</a:t>
            </a:r>
          </a:p>
          <a:p>
            <a:pPr marL="868680" lvl="1" indent="-457200">
              <a:buFont typeface="+mj-lt"/>
              <a:buAutoNum type="arabicPeriod"/>
            </a:pPr>
            <a:endParaRPr lang="en-US" sz="2400" dirty="0">
              <a:solidFill>
                <a:schemeClr val="accent2"/>
              </a:solidFill>
            </a:endParaRPr>
          </a:p>
          <a:p>
            <a:pPr marL="114300" indent="0">
              <a:buNone/>
            </a:pP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DA1E75A-D087-BD4F-8622-7152F49BCAFB}"/>
              </a:ext>
            </a:extLst>
          </p:cNvPr>
          <p:cNvSpPr>
            <a:spLocks noGrp="1"/>
          </p:cNvSpPr>
          <p:nvPr>
            <p:ph type="sldNum" sz="quarter" idx="12"/>
          </p:nvPr>
        </p:nvSpPr>
        <p:spPr/>
        <p:txBody>
          <a:bodyPr/>
          <a:lstStyle/>
          <a:p>
            <a:fld id="{F02F6AEE-F7AF-404A-A34A-23A0284C5260}" type="slidenum">
              <a:rPr lang="en-US" smtClean="0"/>
              <a:t>3</a:t>
            </a:fld>
            <a:endParaRPr lang="en-US" dirty="0"/>
          </a:p>
        </p:txBody>
      </p:sp>
      <p:pic>
        <p:nvPicPr>
          <p:cNvPr id="6" name="Picture 5" descr="A close up of a sign&#10;&#10;Description automatically generated">
            <a:extLst>
              <a:ext uri="{FF2B5EF4-FFF2-40B4-BE49-F238E27FC236}">
                <a16:creationId xmlns:a16="http://schemas.microsoft.com/office/drawing/2014/main" id="{02D90E04-CBDE-8B44-8931-BA591E41C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2332978"/>
            <a:ext cx="2298478" cy="1425783"/>
          </a:xfrm>
          <a:prstGeom prst="rect">
            <a:avLst/>
          </a:prstGeom>
        </p:spPr>
      </p:pic>
    </p:spTree>
    <p:extLst>
      <p:ext uri="{BB962C8B-B14F-4D97-AF65-F5344CB8AC3E}">
        <p14:creationId xmlns:p14="http://schemas.microsoft.com/office/powerpoint/2010/main" val="2584319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CHALLENGE</a:t>
            </a:r>
          </a:p>
        </p:txBody>
      </p:sp>
      <p:sp>
        <p:nvSpPr>
          <p:cNvPr id="3" name="Content Placeholder 2"/>
          <p:cNvSpPr>
            <a:spLocks noGrp="1"/>
          </p:cNvSpPr>
          <p:nvPr>
            <p:ph idx="1"/>
          </p:nvPr>
        </p:nvSpPr>
        <p:spPr/>
        <p:txBody>
          <a:bodyPr>
            <a:normAutofit/>
          </a:bodyPr>
          <a:lstStyle/>
          <a:p>
            <a:r>
              <a:rPr lang="en-US" dirty="0"/>
              <a:t>Are you taking ‘Full Ownership’ of your Search?</a:t>
            </a:r>
          </a:p>
          <a:p>
            <a:endParaRPr lang="en-US" dirty="0"/>
          </a:p>
          <a:p>
            <a:r>
              <a:rPr lang="en-US" dirty="0"/>
              <a:t>What are you APPLYING?</a:t>
            </a:r>
          </a:p>
          <a:p>
            <a:pPr lvl="1"/>
            <a:r>
              <a:rPr lang="en-US" dirty="0"/>
              <a:t>Branding Material – Resume / LinkedIN</a:t>
            </a:r>
          </a:p>
          <a:p>
            <a:pPr lvl="1"/>
            <a:r>
              <a:rPr lang="en-US" dirty="0"/>
              <a:t>Networking</a:t>
            </a:r>
          </a:p>
          <a:p>
            <a:pPr lvl="1"/>
            <a:r>
              <a:rPr lang="en-US" dirty="0"/>
              <a:t>Interviewing</a:t>
            </a:r>
          </a:p>
          <a:p>
            <a:endParaRPr lang="en-US" dirty="0"/>
          </a:p>
          <a:p>
            <a:r>
              <a:rPr lang="en-US" dirty="0"/>
              <a:t>What are you doing DIFFERENTLY based on what you have learned?</a:t>
            </a:r>
          </a:p>
        </p:txBody>
      </p:sp>
      <p:sp>
        <p:nvSpPr>
          <p:cNvPr id="4" name="Slide Number Placeholder 3">
            <a:extLst>
              <a:ext uri="{FF2B5EF4-FFF2-40B4-BE49-F238E27FC236}">
                <a16:creationId xmlns:a16="http://schemas.microsoft.com/office/drawing/2014/main" id="{F3D6B7DF-9D5E-3E48-ABF0-1A4444FE1386}"/>
              </a:ext>
            </a:extLst>
          </p:cNvPr>
          <p:cNvSpPr>
            <a:spLocks noGrp="1"/>
          </p:cNvSpPr>
          <p:nvPr>
            <p:ph type="sldNum" sz="quarter" idx="12"/>
          </p:nvPr>
        </p:nvSpPr>
        <p:spPr/>
        <p:txBody>
          <a:bodyPr/>
          <a:lstStyle/>
          <a:p>
            <a:fld id="{F02F6AEE-F7AF-404A-A34A-23A0284C5260}" type="slidenum">
              <a:rPr lang="en-US" smtClean="0"/>
              <a:t>30</a:t>
            </a:fld>
            <a:endParaRPr lang="en-US"/>
          </a:p>
        </p:txBody>
      </p:sp>
      <p:pic>
        <p:nvPicPr>
          <p:cNvPr id="6" name="Picture 5">
            <a:extLst>
              <a:ext uri="{FF2B5EF4-FFF2-40B4-BE49-F238E27FC236}">
                <a16:creationId xmlns:a16="http://schemas.microsoft.com/office/drawing/2014/main" id="{09ADE903-4EB1-BD47-99CD-CB64838104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5121659"/>
            <a:ext cx="2871802" cy="1599816"/>
          </a:xfrm>
          <a:prstGeom prst="rect">
            <a:avLst/>
          </a:prstGeom>
        </p:spPr>
      </p:pic>
      <p:pic>
        <p:nvPicPr>
          <p:cNvPr id="7" name="Picture 6">
            <a:extLst>
              <a:ext uri="{FF2B5EF4-FFF2-40B4-BE49-F238E27FC236}">
                <a16:creationId xmlns:a16="http://schemas.microsoft.com/office/drawing/2014/main" id="{8CE1CF02-A79C-BF43-925A-926B8B0DBA0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2215641"/>
            <a:ext cx="1501959" cy="2243666"/>
          </a:xfrm>
          <a:prstGeom prst="rect">
            <a:avLst/>
          </a:prstGeom>
        </p:spPr>
      </p:pic>
    </p:spTree>
    <p:extLst>
      <p:ext uri="{BB962C8B-B14F-4D97-AF65-F5344CB8AC3E}">
        <p14:creationId xmlns:p14="http://schemas.microsoft.com/office/powerpoint/2010/main" val="1325109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finally</a:t>
            </a:r>
          </a:p>
        </p:txBody>
      </p:sp>
      <p:sp>
        <p:nvSpPr>
          <p:cNvPr id="3" name="Content Placeholder 2"/>
          <p:cNvSpPr>
            <a:spLocks noGrp="1"/>
          </p:cNvSpPr>
          <p:nvPr>
            <p:ph idx="1"/>
          </p:nvPr>
        </p:nvSpPr>
        <p:spPr/>
        <p:txBody>
          <a:bodyPr>
            <a:normAutofit lnSpcReduction="10000"/>
          </a:bodyPr>
          <a:lstStyle/>
          <a:p>
            <a:r>
              <a:rPr lang="en-US" dirty="0"/>
              <a:t>Resume advice is Cheap </a:t>
            </a:r>
          </a:p>
          <a:p>
            <a:pPr lvl="1"/>
            <a:r>
              <a:rPr lang="en-US" dirty="0"/>
              <a:t>Most people are willing to offer it, even when it is contrary to the last respected professional!</a:t>
            </a:r>
          </a:p>
          <a:p>
            <a:pPr lvl="1"/>
            <a:r>
              <a:rPr lang="en-US" dirty="0"/>
              <a:t> </a:t>
            </a:r>
            <a:r>
              <a:rPr lang="en-US" b="1" dirty="0">
                <a:solidFill>
                  <a:srgbClr val="FF0000"/>
                </a:solidFill>
              </a:rPr>
              <a:t>ASKING WHY </a:t>
            </a:r>
            <a:r>
              <a:rPr lang="en-US" dirty="0"/>
              <a:t>can be huge to help </a:t>
            </a:r>
            <a:r>
              <a:rPr lang="en-US" b="1" dirty="0">
                <a:solidFill>
                  <a:srgbClr val="FF0000"/>
                </a:solidFill>
              </a:rPr>
              <a:t>YOU</a:t>
            </a:r>
            <a:r>
              <a:rPr lang="en-US" dirty="0"/>
              <a:t> discern.</a:t>
            </a:r>
          </a:p>
          <a:p>
            <a:pPr lvl="2"/>
            <a:r>
              <a:rPr lang="en-US" dirty="0"/>
              <a:t>Consider more advice than you apply, including mine!</a:t>
            </a:r>
          </a:p>
          <a:p>
            <a:r>
              <a:rPr lang="en-US" dirty="0"/>
              <a:t>The </a:t>
            </a:r>
            <a:r>
              <a:rPr lang="en-US" b="1" dirty="0">
                <a:solidFill>
                  <a:srgbClr val="FF0000"/>
                </a:solidFill>
              </a:rPr>
              <a:t>Goal </a:t>
            </a:r>
            <a:r>
              <a:rPr lang="en-US" dirty="0"/>
              <a:t>of the Resume </a:t>
            </a:r>
            <a:r>
              <a:rPr lang="en-US" b="1" dirty="0">
                <a:solidFill>
                  <a:srgbClr val="FF0000"/>
                </a:solidFill>
              </a:rPr>
              <a:t>IS =&gt;&gt;</a:t>
            </a:r>
          </a:p>
          <a:p>
            <a:pPr lvl="1"/>
            <a:r>
              <a:rPr lang="en-US" dirty="0"/>
              <a:t>calls, meetings, interviews, inquiries, interest in you / your skills.</a:t>
            </a:r>
          </a:p>
          <a:p>
            <a:r>
              <a:rPr lang="en-US" dirty="0"/>
              <a:t>If your current resume is getting you </a:t>
            </a:r>
            <a:r>
              <a:rPr lang="en-US" b="1" dirty="0">
                <a:solidFill>
                  <a:srgbClr val="FF0000"/>
                </a:solidFill>
              </a:rPr>
              <a:t>CONVERSATIONS</a:t>
            </a:r>
            <a:r>
              <a:rPr lang="en-US" dirty="0"/>
              <a:t>, you can  Pause other advice and move to getting your message further out into the market. (Networking Strategy)</a:t>
            </a:r>
          </a:p>
        </p:txBody>
      </p:sp>
      <p:sp>
        <p:nvSpPr>
          <p:cNvPr id="4" name="Slide Number Placeholder 3">
            <a:extLst>
              <a:ext uri="{FF2B5EF4-FFF2-40B4-BE49-F238E27FC236}">
                <a16:creationId xmlns:a16="http://schemas.microsoft.com/office/drawing/2014/main" id="{10D53F57-D693-9740-A969-DB18F351BFC6}"/>
              </a:ext>
            </a:extLst>
          </p:cNvPr>
          <p:cNvSpPr>
            <a:spLocks noGrp="1"/>
          </p:cNvSpPr>
          <p:nvPr>
            <p:ph type="sldNum" sz="quarter" idx="12"/>
          </p:nvPr>
        </p:nvSpPr>
        <p:spPr/>
        <p:txBody>
          <a:bodyPr/>
          <a:lstStyle/>
          <a:p>
            <a:fld id="{F02F6AEE-F7AF-404A-A34A-23A0284C5260}" type="slidenum">
              <a:rPr lang="en-US" smtClean="0"/>
              <a:t>31</a:t>
            </a:fld>
            <a:endParaRPr lang="en-US"/>
          </a:p>
        </p:txBody>
      </p:sp>
      <p:pic>
        <p:nvPicPr>
          <p:cNvPr id="6" name="Picture 5">
            <a:extLst>
              <a:ext uri="{FF2B5EF4-FFF2-40B4-BE49-F238E27FC236}">
                <a16:creationId xmlns:a16="http://schemas.microsoft.com/office/drawing/2014/main" id="{642FAC2F-0149-744F-A7C1-06A344B814A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443" y="304800"/>
            <a:ext cx="2743200" cy="1828800"/>
          </a:xfrm>
          <a:prstGeom prst="rect">
            <a:avLst/>
          </a:prstGeom>
        </p:spPr>
      </p:pic>
    </p:spTree>
    <p:extLst>
      <p:ext uri="{BB962C8B-B14F-4D97-AF65-F5344CB8AC3E}">
        <p14:creationId xmlns:p14="http://schemas.microsoft.com/office/powerpoint/2010/main" val="1422267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t>
            </a:r>
          </a:p>
        </p:txBody>
      </p:sp>
      <p:pic>
        <p:nvPicPr>
          <p:cNvPr id="6" name="Content Placeholder 5">
            <a:extLst>
              <a:ext uri="{FF2B5EF4-FFF2-40B4-BE49-F238E27FC236}">
                <a16:creationId xmlns:a16="http://schemas.microsoft.com/office/drawing/2014/main" id="{3EE244D6-6679-E74E-80C8-38881DA42C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8972" y="3172171"/>
            <a:ext cx="4419599" cy="3277457"/>
          </a:xfrm>
        </p:spPr>
      </p:pic>
      <p:sp>
        <p:nvSpPr>
          <p:cNvPr id="4" name="Slide Number Placeholder 3">
            <a:extLst>
              <a:ext uri="{FF2B5EF4-FFF2-40B4-BE49-F238E27FC236}">
                <a16:creationId xmlns:a16="http://schemas.microsoft.com/office/drawing/2014/main" id="{F3D6B7DF-9D5E-3E48-ABF0-1A4444FE1386}"/>
              </a:ext>
            </a:extLst>
          </p:cNvPr>
          <p:cNvSpPr>
            <a:spLocks noGrp="1"/>
          </p:cNvSpPr>
          <p:nvPr>
            <p:ph type="sldNum" sz="quarter" idx="12"/>
          </p:nvPr>
        </p:nvSpPr>
        <p:spPr/>
        <p:txBody>
          <a:bodyPr/>
          <a:lstStyle/>
          <a:p>
            <a:fld id="{F02F6AEE-F7AF-404A-A34A-23A0284C5260}" type="slidenum">
              <a:rPr lang="en-US" smtClean="0"/>
              <a:t>32</a:t>
            </a:fld>
            <a:endParaRPr lang="en-US"/>
          </a:p>
        </p:txBody>
      </p:sp>
      <p:sp>
        <p:nvSpPr>
          <p:cNvPr id="5" name="Content Placeholder 2">
            <a:extLst>
              <a:ext uri="{FF2B5EF4-FFF2-40B4-BE49-F238E27FC236}">
                <a16:creationId xmlns:a16="http://schemas.microsoft.com/office/drawing/2014/main" id="{D0ACE51E-C63D-044D-882E-7518823E8811}"/>
              </a:ext>
            </a:extLst>
          </p:cNvPr>
          <p:cNvSpPr txBox="1">
            <a:spLocks/>
          </p:cNvSpPr>
          <p:nvPr/>
        </p:nvSpPr>
        <p:spPr>
          <a:xfrm>
            <a:off x="457200" y="1752600"/>
            <a:ext cx="8229600" cy="4373563"/>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Font typeface="Arial" pitchFamily="34" charset="0"/>
              <a:buNone/>
            </a:pPr>
            <a:r>
              <a:rPr lang="en-US" dirty="0"/>
              <a:t>Glen Hall</a:t>
            </a:r>
          </a:p>
          <a:p>
            <a:pPr marL="114300" indent="0">
              <a:buFont typeface="Arial" pitchFamily="34" charset="0"/>
              <a:buNone/>
            </a:pPr>
            <a:r>
              <a:rPr lang="en-US" dirty="0">
                <a:solidFill>
                  <a:srgbClr val="00B0F0"/>
                </a:solidFill>
                <a:hlinkClick r:id="rId3">
                  <a:extLst>
                    <a:ext uri="{A12FA001-AC4F-418D-AE19-62706E023703}">
                      <ahyp:hlinkClr xmlns:ahyp="http://schemas.microsoft.com/office/drawing/2018/hyperlinkcolor" val="tx"/>
                    </a:ext>
                  </a:extLst>
                </a:hlinkClick>
              </a:rPr>
              <a:t>ghall@ColtecConsulting.com</a:t>
            </a:r>
            <a:r>
              <a:rPr lang="en-US" dirty="0">
                <a:solidFill>
                  <a:srgbClr val="00B0F0"/>
                </a:solidFill>
              </a:rPr>
              <a:t> </a:t>
            </a:r>
          </a:p>
          <a:p>
            <a:pPr marL="114300" indent="0">
              <a:buFont typeface="Arial" pitchFamily="34" charset="0"/>
              <a:buNone/>
            </a:pPr>
            <a:r>
              <a:rPr lang="en-US" dirty="0"/>
              <a:t>734-751-0791 mobile/text (Tulsa)</a:t>
            </a:r>
          </a:p>
          <a:p>
            <a:endParaRPr lang="en-US" dirty="0">
              <a:solidFill>
                <a:schemeClr val="accent4"/>
              </a:solidFill>
            </a:endParaRPr>
          </a:p>
        </p:txBody>
      </p:sp>
      <p:pic>
        <p:nvPicPr>
          <p:cNvPr id="7" name="Picture 6" descr="A close up of a logo&#10;&#10;Description automatically generated">
            <a:extLst>
              <a:ext uri="{FF2B5EF4-FFF2-40B4-BE49-F238E27FC236}">
                <a16:creationId xmlns:a16="http://schemas.microsoft.com/office/drawing/2014/main" id="{BCC9F5A6-8C9C-7B4D-8DBA-230A321A9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4343400"/>
            <a:ext cx="2024063" cy="647700"/>
          </a:xfrm>
          <a:prstGeom prst="rect">
            <a:avLst/>
          </a:prstGeom>
        </p:spPr>
      </p:pic>
      <p:pic>
        <p:nvPicPr>
          <p:cNvPr id="8" name="Picture 7">
            <a:extLst>
              <a:ext uri="{FF2B5EF4-FFF2-40B4-BE49-F238E27FC236}">
                <a16:creationId xmlns:a16="http://schemas.microsoft.com/office/drawing/2014/main" id="{73F1BF33-D276-8146-8F3F-9785EBF7AB1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3048000"/>
            <a:ext cx="1772121" cy="1181414"/>
          </a:xfrm>
          <a:prstGeom prst="rect">
            <a:avLst/>
          </a:prstGeom>
        </p:spPr>
      </p:pic>
    </p:spTree>
    <p:extLst>
      <p:ext uri="{BB962C8B-B14F-4D97-AF65-F5344CB8AC3E}">
        <p14:creationId xmlns:p14="http://schemas.microsoft.com/office/powerpoint/2010/main" val="3639027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HABITS (and ISSUES)</a:t>
            </a:r>
          </a:p>
        </p:txBody>
      </p:sp>
      <p:sp>
        <p:nvSpPr>
          <p:cNvPr id="3" name="Content Placeholder 2"/>
          <p:cNvSpPr>
            <a:spLocks noGrp="1"/>
          </p:cNvSpPr>
          <p:nvPr>
            <p:ph idx="1"/>
          </p:nvPr>
        </p:nvSpPr>
        <p:spPr>
          <a:xfrm>
            <a:off x="396440" y="1715293"/>
            <a:ext cx="8229600" cy="4373563"/>
          </a:xfrm>
        </p:spPr>
        <p:txBody>
          <a:bodyPr>
            <a:normAutofit fontScale="85000" lnSpcReduction="20000"/>
          </a:bodyPr>
          <a:lstStyle/>
          <a:p>
            <a:pPr marL="571500" indent="-457200">
              <a:buFont typeface="+mj-lt"/>
              <a:buAutoNum type="arabicPeriod"/>
            </a:pPr>
            <a:r>
              <a:rPr lang="en-US" sz="3000" dirty="0"/>
              <a:t>What does your audience want?  </a:t>
            </a:r>
          </a:p>
          <a:p>
            <a:pPr marL="868680" lvl="1" indent="-457200">
              <a:buFont typeface="+mj-lt"/>
              <a:buAutoNum type="arabicPeriod"/>
            </a:pPr>
            <a:r>
              <a:rPr lang="en-US" sz="2600" dirty="0">
                <a:solidFill>
                  <a:schemeClr val="accent2"/>
                </a:solidFill>
              </a:rPr>
              <a:t>don’t focus on you!</a:t>
            </a:r>
          </a:p>
          <a:p>
            <a:pPr marL="571500" indent="-457200">
              <a:buFont typeface="+mj-lt"/>
              <a:buAutoNum type="arabicPeriod"/>
            </a:pPr>
            <a:r>
              <a:rPr lang="en-US" sz="3000" dirty="0"/>
              <a:t>Sell yourself above the fold </a:t>
            </a:r>
            <a:endParaRPr lang="en-US" sz="3000" dirty="0">
              <a:solidFill>
                <a:schemeClr val="accent2"/>
              </a:solidFill>
            </a:endParaRPr>
          </a:p>
          <a:p>
            <a:pPr marL="868680" lvl="1" indent="-457200">
              <a:buFont typeface="+mj-lt"/>
              <a:buAutoNum type="arabicPeriod"/>
            </a:pPr>
            <a:r>
              <a:rPr lang="en-US" sz="2600" dirty="0">
                <a:solidFill>
                  <a:schemeClr val="accent2"/>
                </a:solidFill>
              </a:rPr>
              <a:t>don’t waste valuable resume real estate!</a:t>
            </a:r>
          </a:p>
          <a:p>
            <a:pPr marL="571500" indent="-457200">
              <a:buFont typeface="+mj-lt"/>
              <a:buAutoNum type="arabicPeriod"/>
            </a:pPr>
            <a:r>
              <a:rPr lang="en-US" sz="3000" dirty="0"/>
              <a:t>Highlight results, accomplishments with dollars, numbers and percentages </a:t>
            </a:r>
            <a:endParaRPr lang="en-US" sz="3000" dirty="0">
              <a:solidFill>
                <a:schemeClr val="accent2"/>
              </a:solidFill>
            </a:endParaRPr>
          </a:p>
          <a:p>
            <a:pPr marL="868680" lvl="1" indent="-457200">
              <a:buFont typeface="+mj-lt"/>
              <a:buAutoNum type="arabicPeriod"/>
            </a:pPr>
            <a:r>
              <a:rPr lang="en-US" sz="2600" dirty="0">
                <a:solidFill>
                  <a:schemeClr val="accent2"/>
                </a:solidFill>
              </a:rPr>
              <a:t>don’t speak only about responsibilities!</a:t>
            </a:r>
          </a:p>
          <a:p>
            <a:pPr marL="571500" indent="-457200">
              <a:buFont typeface="+mj-lt"/>
              <a:buAutoNum type="arabicPeriod"/>
            </a:pPr>
            <a:r>
              <a:rPr lang="en-US" sz="3000" dirty="0"/>
              <a:t>Scrub for errors and inconsistencies</a:t>
            </a:r>
            <a:r>
              <a:rPr lang="en-US" sz="3000" dirty="0">
                <a:solidFill>
                  <a:schemeClr val="accent1"/>
                </a:solidFill>
              </a:rPr>
              <a:t> </a:t>
            </a:r>
            <a:endParaRPr lang="en-US" sz="3000" dirty="0">
              <a:solidFill>
                <a:schemeClr val="accent2"/>
              </a:solidFill>
            </a:endParaRPr>
          </a:p>
          <a:p>
            <a:pPr marL="868680" lvl="1" indent="-457200">
              <a:buFont typeface="+mj-lt"/>
              <a:buAutoNum type="arabicPeriod"/>
            </a:pPr>
            <a:r>
              <a:rPr lang="en-US" sz="2600" dirty="0">
                <a:solidFill>
                  <a:schemeClr val="accent2"/>
                </a:solidFill>
              </a:rPr>
              <a:t>no typos, oddities or falsehoods!</a:t>
            </a:r>
          </a:p>
          <a:p>
            <a:pPr marL="571500" indent="-457200">
              <a:buFont typeface="+mj-lt"/>
              <a:buAutoNum type="arabicPeriod"/>
            </a:pPr>
            <a:r>
              <a:rPr lang="en-US" sz="3000" dirty="0"/>
              <a:t>Avoid old-school resume items </a:t>
            </a:r>
            <a:endParaRPr lang="en-US" sz="3000" dirty="0">
              <a:solidFill>
                <a:schemeClr val="accent2"/>
              </a:solidFill>
            </a:endParaRPr>
          </a:p>
          <a:p>
            <a:pPr marL="868680" lvl="1" indent="-457200">
              <a:buFont typeface="+mj-lt"/>
              <a:buAutoNum type="arabicPeriod"/>
            </a:pPr>
            <a:r>
              <a:rPr lang="en-US" sz="2600" dirty="0">
                <a:solidFill>
                  <a:schemeClr val="accent2"/>
                </a:solidFill>
              </a:rPr>
              <a:t>references available, position of education, objective,+</a:t>
            </a:r>
            <a:endParaRPr lang="en-US" sz="2600" dirty="0"/>
          </a:p>
          <a:p>
            <a:pPr marL="114300" indent="0">
              <a:buNone/>
            </a:pPr>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DA1E75A-D087-BD4F-8622-7152F49BCAFB}"/>
              </a:ext>
            </a:extLst>
          </p:cNvPr>
          <p:cNvSpPr>
            <a:spLocks noGrp="1"/>
          </p:cNvSpPr>
          <p:nvPr>
            <p:ph type="sldNum" sz="quarter" idx="12"/>
          </p:nvPr>
        </p:nvSpPr>
        <p:spPr/>
        <p:txBody>
          <a:bodyPr/>
          <a:lstStyle/>
          <a:p>
            <a:fld id="{F02F6AEE-F7AF-404A-A34A-23A0284C5260}" type="slidenum">
              <a:rPr lang="en-US" smtClean="0"/>
              <a:t>4</a:t>
            </a:fld>
            <a:endParaRPr lang="en-US"/>
          </a:p>
        </p:txBody>
      </p:sp>
      <p:pic>
        <p:nvPicPr>
          <p:cNvPr id="6" name="Picture 5" descr="A sign above a door&#10;&#10;Description automatically generated">
            <a:extLst>
              <a:ext uri="{FF2B5EF4-FFF2-40B4-BE49-F238E27FC236}">
                <a16:creationId xmlns:a16="http://schemas.microsoft.com/office/drawing/2014/main" id="{8F95F634-8010-3544-81E0-9C4352758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1413169"/>
            <a:ext cx="1295400" cy="1619250"/>
          </a:xfrm>
          <a:prstGeom prst="rect">
            <a:avLst/>
          </a:prstGeom>
        </p:spPr>
      </p:pic>
      <p:pic>
        <p:nvPicPr>
          <p:cNvPr id="8" name="Picture 7" descr="A sign above a store&#10;&#10;Description automatically generated">
            <a:extLst>
              <a:ext uri="{FF2B5EF4-FFF2-40B4-BE49-F238E27FC236}">
                <a16:creationId xmlns:a16="http://schemas.microsoft.com/office/drawing/2014/main" id="{F64208E5-31C3-5F49-AF9E-CF44C2FCE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9497" y="3810512"/>
            <a:ext cx="2153246" cy="1435497"/>
          </a:xfrm>
          <a:prstGeom prst="rect">
            <a:avLst/>
          </a:prstGeom>
        </p:spPr>
      </p:pic>
    </p:spTree>
    <p:extLst>
      <p:ext uri="{BB962C8B-B14F-4D97-AF65-F5344CB8AC3E}">
        <p14:creationId xmlns:p14="http://schemas.microsoft.com/office/powerpoint/2010/main" val="390885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  what your audience VALUEs</a:t>
            </a:r>
          </a:p>
        </p:txBody>
      </p:sp>
      <p:sp>
        <p:nvSpPr>
          <p:cNvPr id="3" name="Content Placeholder 2"/>
          <p:cNvSpPr>
            <a:spLocks noGrp="1"/>
          </p:cNvSpPr>
          <p:nvPr>
            <p:ph idx="1"/>
          </p:nvPr>
        </p:nvSpPr>
        <p:spPr/>
        <p:txBody>
          <a:bodyPr/>
          <a:lstStyle/>
          <a:p>
            <a:pPr marL="114300" indent="0">
              <a:buNone/>
            </a:pPr>
            <a:r>
              <a:rPr lang="en-US" dirty="0"/>
              <a:t>OLD RESUME HABITS:</a:t>
            </a:r>
          </a:p>
          <a:p>
            <a:r>
              <a:rPr lang="en-US" dirty="0"/>
              <a:t>It’s all about me</a:t>
            </a:r>
          </a:p>
          <a:p>
            <a:pPr lvl="1"/>
            <a:r>
              <a:rPr lang="en-US" dirty="0"/>
              <a:t>Has an “Objective Statement”</a:t>
            </a:r>
          </a:p>
          <a:p>
            <a:pPr lvl="1"/>
            <a:r>
              <a:rPr lang="en-US" dirty="0"/>
              <a:t>Uses I, me, my language</a:t>
            </a:r>
          </a:p>
          <a:p>
            <a:pPr lvl="1"/>
            <a:r>
              <a:rPr lang="en-US" dirty="0"/>
              <a:t>Focuses on what </a:t>
            </a:r>
            <a:r>
              <a:rPr lang="en-US" b="1" u="sng" dirty="0"/>
              <a:t>I</a:t>
            </a:r>
            <a:r>
              <a:rPr lang="en-US" dirty="0"/>
              <a:t> want</a:t>
            </a:r>
          </a:p>
          <a:p>
            <a:r>
              <a:rPr lang="en-US" dirty="0"/>
              <a:t>Lacks clear results</a:t>
            </a:r>
          </a:p>
          <a:p>
            <a:r>
              <a:rPr lang="en-US" dirty="0"/>
              <a:t>Full disclosure vs. good sales message</a:t>
            </a:r>
          </a:p>
          <a:p>
            <a:endParaRPr lang="en-US" dirty="0"/>
          </a:p>
        </p:txBody>
      </p:sp>
      <p:sp>
        <p:nvSpPr>
          <p:cNvPr id="4" name="Slide Number Placeholder 3">
            <a:extLst>
              <a:ext uri="{FF2B5EF4-FFF2-40B4-BE49-F238E27FC236}">
                <a16:creationId xmlns:a16="http://schemas.microsoft.com/office/drawing/2014/main" id="{DD4F8AD4-5379-124E-9612-CFE12187FC49}"/>
              </a:ext>
            </a:extLst>
          </p:cNvPr>
          <p:cNvSpPr>
            <a:spLocks noGrp="1"/>
          </p:cNvSpPr>
          <p:nvPr>
            <p:ph type="sldNum" sz="quarter" idx="12"/>
          </p:nvPr>
        </p:nvSpPr>
        <p:spPr/>
        <p:txBody>
          <a:bodyPr/>
          <a:lstStyle/>
          <a:p>
            <a:fld id="{F02F6AEE-F7AF-404A-A34A-23A0284C5260}" type="slidenum">
              <a:rPr lang="en-US" smtClean="0"/>
              <a:t>5</a:t>
            </a:fld>
            <a:endParaRPr lang="en-US"/>
          </a:p>
        </p:txBody>
      </p:sp>
      <p:pic>
        <p:nvPicPr>
          <p:cNvPr id="6" name="Picture 5">
            <a:extLst>
              <a:ext uri="{FF2B5EF4-FFF2-40B4-BE49-F238E27FC236}">
                <a16:creationId xmlns:a16="http://schemas.microsoft.com/office/drawing/2014/main" id="{0698D8F7-7A3B-984A-88FF-5D02B0084A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1293" y="1828800"/>
            <a:ext cx="3088640" cy="1828800"/>
          </a:xfrm>
          <a:prstGeom prst="rect">
            <a:avLst/>
          </a:prstGeom>
        </p:spPr>
      </p:pic>
    </p:spTree>
    <p:extLst>
      <p:ext uri="{BB962C8B-B14F-4D97-AF65-F5344CB8AC3E}">
        <p14:creationId xmlns:p14="http://schemas.microsoft.com/office/powerpoint/2010/main" val="4162335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what your audience VALUES</a:t>
            </a:r>
          </a:p>
        </p:txBody>
      </p:sp>
      <p:sp>
        <p:nvSpPr>
          <p:cNvPr id="3" name="Content Placeholder 2"/>
          <p:cNvSpPr>
            <a:spLocks noGrp="1"/>
          </p:cNvSpPr>
          <p:nvPr>
            <p:ph idx="1"/>
          </p:nvPr>
        </p:nvSpPr>
        <p:spPr/>
        <p:txBody>
          <a:bodyPr/>
          <a:lstStyle/>
          <a:p>
            <a:pPr marL="114300" indent="0">
              <a:buNone/>
            </a:pPr>
            <a:r>
              <a:rPr lang="en-US" dirty="0"/>
              <a:t>THE SHIFT:</a:t>
            </a:r>
          </a:p>
          <a:p>
            <a:r>
              <a:rPr lang="en-US" dirty="0"/>
              <a:t>WIIFM – What’s in it for me?</a:t>
            </a:r>
          </a:p>
          <a:p>
            <a:pPr lvl="1"/>
            <a:r>
              <a:rPr lang="en-US" dirty="0"/>
              <a:t>By “me” I mean “them”</a:t>
            </a:r>
          </a:p>
          <a:p>
            <a:r>
              <a:rPr lang="en-US" dirty="0"/>
              <a:t>Answers the Question:  What problem does this person </a:t>
            </a:r>
            <a:r>
              <a:rPr lang="en-US" dirty="0">
                <a:solidFill>
                  <a:schemeClr val="accent6"/>
                </a:solidFill>
              </a:rPr>
              <a:t>solve</a:t>
            </a:r>
            <a:r>
              <a:rPr lang="en-US" dirty="0"/>
              <a:t> for ME?</a:t>
            </a:r>
          </a:p>
          <a:p>
            <a:pPr lvl="1"/>
            <a:r>
              <a:rPr lang="en-US" dirty="0"/>
              <a:t>Avoid first person:  I, me, my, we</a:t>
            </a:r>
          </a:p>
          <a:p>
            <a:r>
              <a:rPr lang="en-US" dirty="0"/>
              <a:t>Lead with a good ‘branding statement’ </a:t>
            </a:r>
            <a:r>
              <a:rPr lang="en-US" dirty="0">
                <a:solidFill>
                  <a:schemeClr val="accent1"/>
                </a:solidFill>
              </a:rPr>
              <a:t>(speaks -how you are unique / what problem you solve =&gt; to them)</a:t>
            </a:r>
            <a:r>
              <a:rPr lang="en-US" dirty="0"/>
              <a:t> instead of an objective </a:t>
            </a:r>
            <a:r>
              <a:rPr lang="en-US" dirty="0">
                <a:solidFill>
                  <a:schemeClr val="accent1"/>
                </a:solidFill>
              </a:rPr>
              <a:t>(says what I want)</a:t>
            </a:r>
          </a:p>
          <a:p>
            <a:r>
              <a:rPr lang="en-US" dirty="0"/>
              <a:t>Remember this is a Sales Document!</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6966" y="1677986"/>
            <a:ext cx="1524000" cy="1371600"/>
          </a:xfrm>
          <a:prstGeom prst="rect">
            <a:avLst/>
          </a:prstGeom>
        </p:spPr>
      </p:pic>
      <p:sp>
        <p:nvSpPr>
          <p:cNvPr id="5" name="Slide Number Placeholder 4">
            <a:extLst>
              <a:ext uri="{FF2B5EF4-FFF2-40B4-BE49-F238E27FC236}">
                <a16:creationId xmlns:a16="http://schemas.microsoft.com/office/drawing/2014/main" id="{5E4CC21D-F829-6247-BA93-A2EBE1DB88C6}"/>
              </a:ext>
            </a:extLst>
          </p:cNvPr>
          <p:cNvSpPr>
            <a:spLocks noGrp="1"/>
          </p:cNvSpPr>
          <p:nvPr>
            <p:ph type="sldNum" sz="quarter" idx="12"/>
          </p:nvPr>
        </p:nvSpPr>
        <p:spPr/>
        <p:txBody>
          <a:bodyPr/>
          <a:lstStyle/>
          <a:p>
            <a:fld id="{F02F6AEE-F7AF-404A-A34A-23A0284C5260}" type="slidenum">
              <a:rPr lang="en-US" smtClean="0"/>
              <a:t>6</a:t>
            </a:fld>
            <a:endParaRPr lang="en-US"/>
          </a:p>
        </p:txBody>
      </p:sp>
    </p:spTree>
    <p:extLst>
      <p:ext uri="{BB962C8B-B14F-4D97-AF65-F5344CB8AC3E}">
        <p14:creationId xmlns:p14="http://schemas.microsoft.com/office/powerpoint/2010/main" val="3784752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2.1  Sell yourself above the fold</a:t>
            </a:r>
          </a:p>
        </p:txBody>
      </p:sp>
      <p:sp>
        <p:nvSpPr>
          <p:cNvPr id="3" name="Content Placeholder 2"/>
          <p:cNvSpPr>
            <a:spLocks noGrp="1"/>
          </p:cNvSpPr>
          <p:nvPr>
            <p:ph idx="1"/>
          </p:nvPr>
        </p:nvSpPr>
        <p:spPr/>
        <p:txBody>
          <a:bodyPr>
            <a:normAutofit fontScale="92500" lnSpcReduction="20000"/>
          </a:bodyPr>
          <a:lstStyle/>
          <a:p>
            <a:pPr marL="114300" indent="0">
              <a:buNone/>
            </a:pPr>
            <a:r>
              <a:rPr lang="en-US" b="1" dirty="0">
                <a:solidFill>
                  <a:srgbClr val="FF0000"/>
                </a:solidFill>
              </a:rPr>
              <a:t>THE CHALLENGE:</a:t>
            </a:r>
            <a:endParaRPr lang="en-US" dirty="0"/>
          </a:p>
          <a:p>
            <a:r>
              <a:rPr lang="en-US" dirty="0"/>
              <a:t>Fold your resume like a newspaper at the 5 ½” mark</a:t>
            </a:r>
          </a:p>
          <a:p>
            <a:pPr lvl="1"/>
            <a:r>
              <a:rPr lang="en-US" dirty="0"/>
              <a:t>OR TOP ½ webpage / mobile device view</a:t>
            </a:r>
          </a:p>
          <a:p>
            <a:r>
              <a:rPr lang="en-US" dirty="0"/>
              <a:t>Wasted valuable real estate on your resume</a:t>
            </a:r>
          </a:p>
          <a:p>
            <a:r>
              <a:rPr lang="en-US" dirty="0"/>
              <a:t>Additional unnecessary information that pushes your BEST information lower</a:t>
            </a:r>
          </a:p>
          <a:p>
            <a:r>
              <a:rPr lang="en-US" dirty="0"/>
              <a:t>Fail to make it easy to read, especially early on</a:t>
            </a:r>
          </a:p>
          <a:p>
            <a:endParaRPr lang="en-US" dirty="0"/>
          </a:p>
          <a:p>
            <a:endParaRPr lang="en-US" dirty="0"/>
          </a:p>
          <a:p>
            <a:endParaRPr lang="en-US" dirty="0"/>
          </a:p>
          <a:p>
            <a:endParaRPr lang="en-US" dirty="0"/>
          </a:p>
          <a:p>
            <a:r>
              <a:rPr lang="en-US" b="1" dirty="0">
                <a:solidFill>
                  <a:schemeClr val="accent2"/>
                </a:solidFill>
              </a:rPr>
              <a:t>What do you think is the average attention span of a normal adult?</a:t>
            </a:r>
          </a:p>
          <a:p>
            <a:endParaRPr lang="en-US" dirty="0"/>
          </a:p>
        </p:txBody>
      </p:sp>
      <p:sp>
        <p:nvSpPr>
          <p:cNvPr id="4" name="Slide Number Placeholder 3">
            <a:extLst>
              <a:ext uri="{FF2B5EF4-FFF2-40B4-BE49-F238E27FC236}">
                <a16:creationId xmlns:a16="http://schemas.microsoft.com/office/drawing/2014/main" id="{0808AC6C-68EE-3B41-A93B-644E5A1C34ED}"/>
              </a:ext>
            </a:extLst>
          </p:cNvPr>
          <p:cNvSpPr>
            <a:spLocks noGrp="1"/>
          </p:cNvSpPr>
          <p:nvPr>
            <p:ph type="sldNum" sz="quarter" idx="12"/>
          </p:nvPr>
        </p:nvSpPr>
        <p:spPr/>
        <p:txBody>
          <a:bodyPr/>
          <a:lstStyle/>
          <a:p>
            <a:fld id="{F02F6AEE-F7AF-404A-A34A-23A0284C5260}" type="slidenum">
              <a:rPr lang="en-US" smtClean="0"/>
              <a:t>7</a:t>
            </a:fld>
            <a:endParaRPr lang="en-US" dirty="0"/>
          </a:p>
        </p:txBody>
      </p:sp>
      <p:pic>
        <p:nvPicPr>
          <p:cNvPr id="6" name="Picture 5">
            <a:extLst>
              <a:ext uri="{FF2B5EF4-FFF2-40B4-BE49-F238E27FC236}">
                <a16:creationId xmlns:a16="http://schemas.microsoft.com/office/drawing/2014/main" id="{BF4A684A-3ADB-5344-A49A-6A80748E4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3939381"/>
            <a:ext cx="2133600" cy="1392733"/>
          </a:xfrm>
          <a:prstGeom prst="rect">
            <a:avLst/>
          </a:prstGeom>
        </p:spPr>
      </p:pic>
    </p:spTree>
    <p:extLst>
      <p:ext uri="{BB962C8B-B14F-4D97-AF65-F5344CB8AC3E}">
        <p14:creationId xmlns:p14="http://schemas.microsoft.com/office/powerpoint/2010/main" val="1429818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2.2  Sell yourself above the fold</a:t>
            </a:r>
          </a:p>
        </p:txBody>
      </p:sp>
      <p:sp>
        <p:nvSpPr>
          <p:cNvPr id="3" name="Content Placeholder 2"/>
          <p:cNvSpPr>
            <a:spLocks noGrp="1"/>
          </p:cNvSpPr>
          <p:nvPr>
            <p:ph idx="1"/>
          </p:nvPr>
        </p:nvSpPr>
        <p:spPr/>
        <p:txBody>
          <a:bodyPr/>
          <a:lstStyle/>
          <a:p>
            <a:pPr marL="114300" indent="0">
              <a:buNone/>
            </a:pPr>
            <a:r>
              <a:rPr lang="en-US" dirty="0"/>
              <a:t>BRAIN SCIENCE:</a:t>
            </a:r>
          </a:p>
          <a:p>
            <a:pPr marL="114300" indent="0">
              <a:buNone/>
            </a:pPr>
            <a:r>
              <a:rPr lang="en-US" dirty="0"/>
              <a:t>According to a study by Microsoft, the </a:t>
            </a:r>
            <a:r>
              <a:rPr lang="en-US" b="1" dirty="0"/>
              <a:t>average</a:t>
            </a:r>
            <a:r>
              <a:rPr lang="en-US" dirty="0"/>
              <a:t> human being now has an </a:t>
            </a:r>
            <a:r>
              <a:rPr lang="en-US" b="1" dirty="0"/>
              <a:t>attention span</a:t>
            </a:r>
            <a:r>
              <a:rPr lang="en-US" dirty="0"/>
              <a:t> of </a:t>
            </a:r>
            <a:r>
              <a:rPr lang="en-US" b="1" dirty="0">
                <a:solidFill>
                  <a:srgbClr val="FF0000"/>
                </a:solidFill>
              </a:rPr>
              <a:t>eight seconds</a:t>
            </a:r>
            <a:r>
              <a:rPr lang="en-US" dirty="0"/>
              <a:t>. This is a sharp decrease from the </a:t>
            </a:r>
            <a:r>
              <a:rPr lang="en-US" b="1" dirty="0"/>
              <a:t>average attention span</a:t>
            </a:r>
            <a:r>
              <a:rPr lang="en-US" dirty="0"/>
              <a:t> of </a:t>
            </a:r>
            <a:r>
              <a:rPr lang="en-US" b="1" dirty="0">
                <a:solidFill>
                  <a:srgbClr val="FF0000"/>
                </a:solidFill>
              </a:rPr>
              <a:t>12 seconds</a:t>
            </a:r>
            <a:r>
              <a:rPr lang="en-US" dirty="0"/>
              <a:t> in the year 2000. (Jan 22, 2018)</a:t>
            </a:r>
          </a:p>
        </p:txBody>
      </p:sp>
      <p:sp>
        <p:nvSpPr>
          <p:cNvPr id="4" name="Slide Number Placeholder 3">
            <a:extLst>
              <a:ext uri="{FF2B5EF4-FFF2-40B4-BE49-F238E27FC236}">
                <a16:creationId xmlns:a16="http://schemas.microsoft.com/office/drawing/2014/main" id="{3DE26624-D0F8-DE4B-9ABF-9EE14C8A220A}"/>
              </a:ext>
            </a:extLst>
          </p:cNvPr>
          <p:cNvSpPr>
            <a:spLocks noGrp="1"/>
          </p:cNvSpPr>
          <p:nvPr>
            <p:ph type="sldNum" sz="quarter" idx="12"/>
          </p:nvPr>
        </p:nvSpPr>
        <p:spPr/>
        <p:txBody>
          <a:bodyPr/>
          <a:lstStyle/>
          <a:p>
            <a:fld id="{F02F6AEE-F7AF-404A-A34A-23A0284C5260}" type="slidenum">
              <a:rPr lang="en-US" smtClean="0"/>
              <a:t>8</a:t>
            </a:fld>
            <a:endParaRPr lang="en-US"/>
          </a:p>
        </p:txBody>
      </p:sp>
      <p:pic>
        <p:nvPicPr>
          <p:cNvPr id="6" name="Picture 5">
            <a:extLst>
              <a:ext uri="{FF2B5EF4-FFF2-40B4-BE49-F238E27FC236}">
                <a16:creationId xmlns:a16="http://schemas.microsoft.com/office/drawing/2014/main" id="{73DDF3AC-4BEE-AE46-969D-031F42344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8610" y="4036035"/>
            <a:ext cx="3503220" cy="2320315"/>
          </a:xfrm>
          <a:prstGeom prst="rect">
            <a:avLst/>
          </a:prstGeom>
        </p:spPr>
      </p:pic>
      <p:pic>
        <p:nvPicPr>
          <p:cNvPr id="8" name="Picture 7">
            <a:extLst>
              <a:ext uri="{FF2B5EF4-FFF2-40B4-BE49-F238E27FC236}">
                <a16:creationId xmlns:a16="http://schemas.microsoft.com/office/drawing/2014/main" id="{F66E90E9-F8B9-1140-A809-A65722549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316640"/>
            <a:ext cx="2514599" cy="2032001"/>
          </a:xfrm>
          <a:prstGeom prst="rect">
            <a:avLst/>
          </a:prstGeom>
        </p:spPr>
      </p:pic>
    </p:spTree>
    <p:extLst>
      <p:ext uri="{BB962C8B-B14F-4D97-AF65-F5344CB8AC3E}">
        <p14:creationId xmlns:p14="http://schemas.microsoft.com/office/powerpoint/2010/main" val="3414811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2.4  Sell yourself above the fold</a:t>
            </a:r>
          </a:p>
        </p:txBody>
      </p:sp>
      <p:sp>
        <p:nvSpPr>
          <p:cNvPr id="3" name="Content Placeholder 2"/>
          <p:cNvSpPr>
            <a:spLocks noGrp="1"/>
          </p:cNvSpPr>
          <p:nvPr>
            <p:ph idx="1"/>
          </p:nvPr>
        </p:nvSpPr>
        <p:spPr/>
        <p:txBody>
          <a:bodyPr/>
          <a:lstStyle/>
          <a:p>
            <a:pPr marL="114300" indent="0">
              <a:buNone/>
            </a:pPr>
            <a:r>
              <a:rPr lang="en-US" dirty="0"/>
              <a:t>BRAIN SCIENCE ASIDE:</a:t>
            </a:r>
          </a:p>
          <a:p>
            <a:pPr marL="114300" indent="0">
              <a:buNone/>
            </a:pPr>
            <a:r>
              <a:rPr lang="en-US" dirty="0"/>
              <a:t>According to the same study - people now generally lose concentration after </a:t>
            </a:r>
            <a:r>
              <a:rPr lang="en-US" b="1" dirty="0">
                <a:solidFill>
                  <a:srgbClr val="FF0000"/>
                </a:solidFill>
              </a:rPr>
              <a:t>eight seconds </a:t>
            </a:r>
            <a:r>
              <a:rPr lang="en-US" dirty="0"/>
              <a:t>– compared to the average </a:t>
            </a:r>
            <a:r>
              <a:rPr lang="en-US" b="1" dirty="0"/>
              <a:t>attention span</a:t>
            </a:r>
            <a:r>
              <a:rPr lang="en-US" dirty="0"/>
              <a:t> for the notoriously ill-focused </a:t>
            </a:r>
            <a:r>
              <a:rPr lang="en-US" b="1" dirty="0"/>
              <a:t>goldfish</a:t>
            </a:r>
            <a:r>
              <a:rPr lang="en-US" dirty="0"/>
              <a:t> which is </a:t>
            </a:r>
            <a:r>
              <a:rPr lang="en-US" b="1" dirty="0">
                <a:solidFill>
                  <a:srgbClr val="FF0000"/>
                </a:solidFill>
              </a:rPr>
              <a:t>nine seconds</a:t>
            </a:r>
            <a:r>
              <a:rPr lang="en-US" dirty="0"/>
              <a:t>. </a:t>
            </a:r>
          </a:p>
          <a:p>
            <a:pPr marL="411480" lvl="1" indent="0">
              <a:buNone/>
            </a:pPr>
            <a:r>
              <a:rPr lang="en-US" dirty="0"/>
              <a:t>=&gt; This is highlighting the effects of an increasingly digitalized lifestyle on the brain.</a:t>
            </a:r>
            <a:endParaRPr lang="en-US" b="1" dirty="0">
              <a:solidFill>
                <a:schemeClr val="accent2"/>
              </a:solidFill>
            </a:endParaRPr>
          </a:p>
        </p:txBody>
      </p:sp>
      <p:sp>
        <p:nvSpPr>
          <p:cNvPr id="4" name="Slide Number Placeholder 3">
            <a:extLst>
              <a:ext uri="{FF2B5EF4-FFF2-40B4-BE49-F238E27FC236}">
                <a16:creationId xmlns:a16="http://schemas.microsoft.com/office/drawing/2014/main" id="{A254A445-5978-7649-93C0-21D37B605929}"/>
              </a:ext>
            </a:extLst>
          </p:cNvPr>
          <p:cNvSpPr>
            <a:spLocks noGrp="1"/>
          </p:cNvSpPr>
          <p:nvPr>
            <p:ph type="sldNum" sz="quarter" idx="12"/>
          </p:nvPr>
        </p:nvSpPr>
        <p:spPr/>
        <p:txBody>
          <a:bodyPr/>
          <a:lstStyle/>
          <a:p>
            <a:fld id="{F02F6AEE-F7AF-404A-A34A-23A0284C5260}" type="slidenum">
              <a:rPr lang="en-US" smtClean="0"/>
              <a:t>9</a:t>
            </a:fld>
            <a:endParaRPr lang="en-US"/>
          </a:p>
        </p:txBody>
      </p:sp>
      <p:pic>
        <p:nvPicPr>
          <p:cNvPr id="6" name="Picture 5">
            <a:extLst>
              <a:ext uri="{FF2B5EF4-FFF2-40B4-BE49-F238E27FC236}">
                <a16:creationId xmlns:a16="http://schemas.microsoft.com/office/drawing/2014/main" id="{327EB706-0815-AE4A-9A69-FE983893D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4343399"/>
            <a:ext cx="2819400" cy="2087565"/>
          </a:xfrm>
          <a:prstGeom prst="rect">
            <a:avLst/>
          </a:prstGeom>
        </p:spPr>
      </p:pic>
    </p:spTree>
    <p:extLst>
      <p:ext uri="{BB962C8B-B14F-4D97-AF65-F5344CB8AC3E}">
        <p14:creationId xmlns:p14="http://schemas.microsoft.com/office/powerpoint/2010/main" val="10093513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Apothecary</Template>
  <TotalTime>5729</TotalTime>
  <Words>2014</Words>
  <Application>Microsoft Macintosh PowerPoint</Application>
  <PresentationFormat>On-screen Show (4:3)</PresentationFormat>
  <Paragraphs>295</Paragraphs>
  <Slides>32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Book Antiqua</vt:lpstr>
      <vt:lpstr>Calibri</vt:lpstr>
      <vt:lpstr>Century Gothic</vt:lpstr>
      <vt:lpstr>Wingdings</vt:lpstr>
      <vt:lpstr>Apothecary</vt:lpstr>
      <vt:lpstr>Does Your Resume TELL YOUR VALUE STORY? </vt:lpstr>
      <vt:lpstr>Start with sTORIES</vt:lpstr>
      <vt:lpstr>Start with sTORIES</vt:lpstr>
      <vt:lpstr>The HABITS (and ISSUES)</vt:lpstr>
      <vt:lpstr>1.1  what your audience VALUEs</vt:lpstr>
      <vt:lpstr>1.2  what your audience VALUES</vt:lpstr>
      <vt:lpstr>2.1  Sell yourself above the fold</vt:lpstr>
      <vt:lpstr>2.2  Sell yourself above the fold</vt:lpstr>
      <vt:lpstr>2.4  Sell yourself above the fold</vt:lpstr>
      <vt:lpstr>2.5  Sell yourself above the fold</vt:lpstr>
      <vt:lpstr>2.6  Sell yourself above the fold</vt:lpstr>
      <vt:lpstr>2.8  Sell yourself above the fold</vt:lpstr>
      <vt:lpstr>2.10  sell yourself above the fold</vt:lpstr>
      <vt:lpstr>3.1  Highlight results with $, # &amp; %</vt:lpstr>
      <vt:lpstr>3.2  Highlight results with $, # &amp; %</vt:lpstr>
      <vt:lpstr>4.1  scrub for errors and inconsistencies</vt:lpstr>
      <vt:lpstr>4.2  Irregularities</vt:lpstr>
      <vt:lpstr>4.3  scrub for errors</vt:lpstr>
      <vt:lpstr>4.4  scrub for errors</vt:lpstr>
      <vt:lpstr>4.4  scrub for errors and inconsistencies</vt:lpstr>
      <vt:lpstr>5.1  Avoid old-school habits</vt:lpstr>
      <vt:lpstr>5.2  Avoid old-school habits</vt:lpstr>
      <vt:lpstr>5.3  Avoid old-school habits</vt:lpstr>
      <vt:lpstr>5.4  Avoid old-school habits</vt:lpstr>
      <vt:lpstr>5.5  Avoid old-school habits</vt:lpstr>
      <vt:lpstr>5.6  Avoid old-school habits</vt:lpstr>
      <vt:lpstr>5.7  Avoid old-school habits</vt:lpstr>
      <vt:lpstr>5.8  Avoid old-school habits</vt:lpstr>
      <vt:lpstr>5.8  Avoid old-school habits</vt:lpstr>
      <vt:lpstr>OUR CHALLENGE</vt:lpstr>
      <vt:lpstr>finally</vt:lpstr>
      <vt:lpstr>Questions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broken resume</dc:title>
  <dc:creator>Russ Knight</dc:creator>
  <cp:lastModifiedBy>Glen Hall</cp:lastModifiedBy>
  <cp:revision>108</cp:revision>
  <dcterms:created xsi:type="dcterms:W3CDTF">2014-10-21T18:43:41Z</dcterms:created>
  <dcterms:modified xsi:type="dcterms:W3CDTF">2020-09-10T15:14:51Z</dcterms:modified>
</cp:coreProperties>
</file>